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63"/>
  </p:notesMasterIdLst>
  <p:sldIdLst>
    <p:sldId id="256" r:id="rId2"/>
    <p:sldId id="258" r:id="rId3"/>
    <p:sldId id="257" r:id="rId4"/>
    <p:sldId id="305" r:id="rId5"/>
    <p:sldId id="259" r:id="rId6"/>
    <p:sldId id="260" r:id="rId7"/>
    <p:sldId id="261" r:id="rId8"/>
    <p:sldId id="262" r:id="rId9"/>
    <p:sldId id="264" r:id="rId10"/>
    <p:sldId id="298" r:id="rId11"/>
    <p:sldId id="299" r:id="rId12"/>
    <p:sldId id="300" r:id="rId13"/>
    <p:sldId id="301" r:id="rId14"/>
    <p:sldId id="302" r:id="rId15"/>
    <p:sldId id="303" r:id="rId16"/>
    <p:sldId id="304" r:id="rId17"/>
    <p:sldId id="309" r:id="rId18"/>
    <p:sldId id="310" r:id="rId19"/>
    <p:sldId id="311" r:id="rId20"/>
    <p:sldId id="313" r:id="rId21"/>
    <p:sldId id="312" r:id="rId22"/>
    <p:sldId id="314" r:id="rId23"/>
    <p:sldId id="315" r:id="rId24"/>
    <p:sldId id="316" r:id="rId25"/>
    <p:sldId id="317" r:id="rId26"/>
    <p:sldId id="318" r:id="rId27"/>
    <p:sldId id="319" r:id="rId28"/>
    <p:sldId id="321" r:id="rId29"/>
    <p:sldId id="320" r:id="rId30"/>
    <p:sldId id="322" r:id="rId31"/>
    <p:sldId id="323" r:id="rId32"/>
    <p:sldId id="324" r:id="rId33"/>
    <p:sldId id="325" r:id="rId34"/>
    <p:sldId id="327" r:id="rId35"/>
    <p:sldId id="331" r:id="rId36"/>
    <p:sldId id="328" r:id="rId37"/>
    <p:sldId id="332" r:id="rId38"/>
    <p:sldId id="329" r:id="rId39"/>
    <p:sldId id="326"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271" r:id="rId60"/>
    <p:sldId id="354" r:id="rId61"/>
    <p:sldId id="355" r:id="rId6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64DD67D-EB60-44C6-B08E-69FBE7591FBB}">
  <a:tblStyle styleId="{164DD67D-EB60-44C6-B08E-69FBE7591FB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p:cViewPr>
        <p:scale>
          <a:sx n="110" d="100"/>
          <a:sy n="110" d="100"/>
        </p:scale>
        <p:origin x="-1824" y="-6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172568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4640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40</a:t>
            </a:fld>
            <a:endParaRPr lang="en-US" dirty="0"/>
          </a:p>
        </p:txBody>
      </p:sp>
    </p:spTree>
    <p:extLst>
      <p:ext uri="{BB962C8B-B14F-4D97-AF65-F5344CB8AC3E}">
        <p14:creationId xmlns:p14="http://schemas.microsoft.com/office/powerpoint/2010/main" val="3998957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3e13d9a7e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3e13d9a7e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41</a:t>
            </a:fld>
            <a:endParaRPr lang="en-US"/>
          </a:p>
        </p:txBody>
      </p:sp>
    </p:spTree>
    <p:extLst>
      <p:ext uri="{BB962C8B-B14F-4D97-AF65-F5344CB8AC3E}">
        <p14:creationId xmlns:p14="http://schemas.microsoft.com/office/powerpoint/2010/main" val="1865146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42</a:t>
            </a:fld>
            <a:endParaRPr lang="en-US"/>
          </a:p>
        </p:txBody>
      </p:sp>
    </p:spTree>
    <p:extLst>
      <p:ext uri="{BB962C8B-B14F-4D97-AF65-F5344CB8AC3E}">
        <p14:creationId xmlns:p14="http://schemas.microsoft.com/office/powerpoint/2010/main" val="3438731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n-MN" dirty="0"/>
              <a:t>Санал хураалт яваж байхад сүлжээгүй учир</a:t>
            </a:r>
            <a:r>
              <a:rPr lang="mn-MN" baseline="0" dirty="0"/>
              <a:t> хакердах боломжгүй өөр харялагдах саналын хуудсыг зөвхөн уншина хуурамч болон давхар уншихгүй</a:t>
            </a:r>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43</a:t>
            </a:fld>
            <a:endParaRPr lang="en-US"/>
          </a:p>
        </p:txBody>
      </p:sp>
    </p:spTree>
    <p:extLst>
      <p:ext uri="{BB962C8B-B14F-4D97-AF65-F5344CB8AC3E}">
        <p14:creationId xmlns:p14="http://schemas.microsoft.com/office/powerpoint/2010/main" val="3157999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mn-MN" dirty="0"/>
              <a:t>8ш</a:t>
            </a:r>
            <a:r>
              <a:rPr lang="mn-MN" baseline="0" dirty="0"/>
              <a:t> хуванцар лацаар бүтүүмжилдэг байгаа</a:t>
            </a:r>
          </a:p>
          <a:p>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46</a:t>
            </a:fld>
            <a:endParaRPr lang="en-US"/>
          </a:p>
        </p:txBody>
      </p:sp>
    </p:spTree>
    <p:extLst>
      <p:ext uri="{BB962C8B-B14F-4D97-AF65-F5344CB8AC3E}">
        <p14:creationId xmlns:p14="http://schemas.microsoft.com/office/powerpoint/2010/main" val="3114269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mn-MN" dirty="0"/>
              <a:t>Модемнууд</a:t>
            </a:r>
            <a:r>
              <a:rPr lang="mn-MN" baseline="0" dirty="0"/>
              <a:t> нь доор дэлгэрэнгүй ярих болоно . За </a:t>
            </a:r>
            <a:r>
              <a:rPr lang="mn-MN" dirty="0"/>
              <a:t>Батарей</a:t>
            </a:r>
            <a:r>
              <a:rPr lang="mn-MN" baseline="0" dirty="0"/>
              <a:t> нь дүүрэн буюу 13,5В  8- 10 цаг цэнэгээ барих чадвартай </a:t>
            </a:r>
          </a:p>
          <a:p>
            <a:pPr lvl="0"/>
            <a:r>
              <a:rPr lang="mn-MN" dirty="0"/>
              <a:t>Батерей цэнэглэх хугацаа</a:t>
            </a:r>
            <a:r>
              <a:rPr lang="en-CA" dirty="0"/>
              <a:t> – </a:t>
            </a:r>
            <a:r>
              <a:rPr lang="mn-MN" dirty="0"/>
              <a:t>Бүрэн цэнэг алдсан батерейг бүрэн цэнэглэхэд </a:t>
            </a:r>
            <a:r>
              <a:rPr lang="en-CA" dirty="0"/>
              <a:t>2.5 </a:t>
            </a:r>
            <a:r>
              <a:rPr lang="mn-MN" dirty="0"/>
              <a:t>цаг</a:t>
            </a:r>
            <a:r>
              <a:rPr lang="en-CA" dirty="0"/>
              <a:t> +/- 0.5 </a:t>
            </a:r>
            <a:r>
              <a:rPr lang="mn-MN" dirty="0"/>
              <a:t>цаг</a:t>
            </a:r>
            <a:endParaRPr lang="en-US" dirty="0"/>
          </a:p>
          <a:p>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48</a:t>
            </a:fld>
            <a:endParaRPr lang="en-US"/>
          </a:p>
        </p:txBody>
      </p:sp>
    </p:spTree>
    <p:extLst>
      <p:ext uri="{BB962C8B-B14F-4D97-AF65-F5344CB8AC3E}">
        <p14:creationId xmlns:p14="http://schemas.microsoft.com/office/powerpoint/2010/main" val="254239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mn-MN" dirty="0"/>
              <a:t>Модемнууд</a:t>
            </a:r>
            <a:r>
              <a:rPr lang="mn-MN" baseline="0" dirty="0"/>
              <a:t> нь доор дэлгэрэнгүй ярих болоно . За </a:t>
            </a:r>
            <a:r>
              <a:rPr lang="mn-MN" dirty="0"/>
              <a:t>Батарей</a:t>
            </a:r>
            <a:r>
              <a:rPr lang="mn-MN" baseline="0" dirty="0"/>
              <a:t> нь дүүрэн буюу 13,5В  8- 10 цаг цэнэгээ барих чадвартай </a:t>
            </a:r>
          </a:p>
          <a:p>
            <a:pPr lvl="0"/>
            <a:r>
              <a:rPr lang="mn-MN" dirty="0"/>
              <a:t>Батерей цэнэглэх хугацаа</a:t>
            </a:r>
            <a:r>
              <a:rPr lang="en-CA" dirty="0"/>
              <a:t> – </a:t>
            </a:r>
            <a:r>
              <a:rPr lang="mn-MN" dirty="0"/>
              <a:t>Бүрэн цэнэг алдсан батерейг бүрэн цэнэглэхэд </a:t>
            </a:r>
            <a:r>
              <a:rPr lang="en-CA" dirty="0"/>
              <a:t>2.5 </a:t>
            </a:r>
            <a:r>
              <a:rPr lang="mn-MN" dirty="0"/>
              <a:t>цаг</a:t>
            </a:r>
            <a:r>
              <a:rPr lang="en-CA" dirty="0"/>
              <a:t> +/- 0.5 </a:t>
            </a:r>
            <a:r>
              <a:rPr lang="mn-MN" dirty="0"/>
              <a:t>цаг</a:t>
            </a:r>
            <a:endParaRPr lang="en-US" dirty="0"/>
          </a:p>
          <a:p>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49</a:t>
            </a:fld>
            <a:endParaRPr lang="en-US"/>
          </a:p>
        </p:txBody>
      </p:sp>
    </p:spTree>
    <p:extLst>
      <p:ext uri="{BB962C8B-B14F-4D97-AF65-F5344CB8AC3E}">
        <p14:creationId xmlns:p14="http://schemas.microsoft.com/office/powerpoint/2010/main" val="8177326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mn-MN" dirty="0"/>
              <a:t>Нууц</a:t>
            </a:r>
            <a:r>
              <a:rPr lang="mn-MN" baseline="0" dirty="0"/>
              <a:t> үг бүхий дугтуйн 2 ш байна дээрх заавартай сайтар танилцах хэрэгтэй. </a:t>
            </a:r>
          </a:p>
          <a:p>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50</a:t>
            </a:fld>
            <a:endParaRPr lang="en-US"/>
          </a:p>
        </p:txBody>
      </p:sp>
    </p:spTree>
    <p:extLst>
      <p:ext uri="{BB962C8B-B14F-4D97-AF65-F5344CB8AC3E}">
        <p14:creationId xmlns:p14="http://schemas.microsoft.com/office/powerpoint/2010/main" val="42051859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mn-MN" dirty="0"/>
              <a:t>Үндсэн зориулалт – санал хураалтын үр дүнг хадгалах,</a:t>
            </a:r>
          </a:p>
          <a:p>
            <a:r>
              <a:rPr lang="mn-MN" dirty="0"/>
              <a:t>	-</a:t>
            </a:r>
            <a:r>
              <a:rPr lang="mn-MN" baseline="0" dirty="0"/>
              <a:t> зурган файлыг хадгалах. </a:t>
            </a:r>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51</a:t>
            </a:fld>
            <a:endParaRPr lang="en-US"/>
          </a:p>
        </p:txBody>
      </p:sp>
    </p:spTree>
    <p:extLst>
      <p:ext uri="{BB962C8B-B14F-4D97-AF65-F5344CB8AC3E}">
        <p14:creationId xmlns:p14="http://schemas.microsoft.com/office/powerpoint/2010/main" val="31590861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52</a:t>
            </a:fld>
            <a:endParaRPr lang="en-US"/>
          </a:p>
        </p:txBody>
      </p:sp>
    </p:spTree>
    <p:extLst>
      <p:ext uri="{BB962C8B-B14F-4D97-AF65-F5344CB8AC3E}">
        <p14:creationId xmlns:p14="http://schemas.microsoft.com/office/powerpoint/2010/main" val="2569716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mn-MN" dirty="0"/>
              <a:t>Нууц</a:t>
            </a:r>
            <a:r>
              <a:rPr lang="mn-MN" baseline="0" dirty="0"/>
              <a:t> үг бүхий дугтуйн 2 ш байна дээрх заавартай сайтар танилцах хэрэгтэй. </a:t>
            </a:r>
          </a:p>
          <a:p>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53</a:t>
            </a:fld>
            <a:endParaRPr lang="en-US"/>
          </a:p>
        </p:txBody>
      </p:sp>
    </p:spTree>
    <p:extLst>
      <p:ext uri="{BB962C8B-B14F-4D97-AF65-F5344CB8AC3E}">
        <p14:creationId xmlns:p14="http://schemas.microsoft.com/office/powerpoint/2010/main" val="1227031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54</a:t>
            </a:fld>
            <a:endParaRPr lang="en-US"/>
          </a:p>
        </p:txBody>
      </p:sp>
    </p:spTree>
    <p:extLst>
      <p:ext uri="{BB962C8B-B14F-4D97-AF65-F5344CB8AC3E}">
        <p14:creationId xmlns:p14="http://schemas.microsoft.com/office/powerpoint/2010/main" val="1697528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5120" y="8685552"/>
            <a:ext cx="2971336" cy="456889"/>
          </a:xfrm>
          <a:prstGeom prst="rect">
            <a:avLst/>
          </a:prstGeom>
        </p:spPr>
        <p:txBody>
          <a:bodyPr lIns="89419" tIns="44710" rIns="89419" bIns="44710"/>
          <a:lstStyle/>
          <a:p>
            <a:fld id="{A5129642-7BC1-45BA-B679-5C65EEACF5A0}" type="slidenum">
              <a:rPr lang="en-US" smtClean="0"/>
              <a:pPr/>
              <a:t>55</a:t>
            </a:fld>
            <a:endParaRPr lang="en-US"/>
          </a:p>
        </p:txBody>
      </p:sp>
    </p:spTree>
    <p:extLst>
      <p:ext uri="{BB962C8B-B14F-4D97-AF65-F5344CB8AC3E}">
        <p14:creationId xmlns:p14="http://schemas.microsoft.com/office/powerpoint/2010/main" val="1340837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5120" y="8685552"/>
            <a:ext cx="2971336" cy="456889"/>
          </a:xfrm>
          <a:prstGeom prst="rect">
            <a:avLst/>
          </a:prstGeom>
        </p:spPr>
        <p:txBody>
          <a:bodyPr lIns="89419" tIns="44710" rIns="89419" bIns="44710"/>
          <a:lstStyle/>
          <a:p>
            <a:fld id="{A5129642-7BC1-45BA-B679-5C65EEACF5A0}" type="slidenum">
              <a:rPr lang="en-US" smtClean="0"/>
              <a:pPr/>
              <a:t>56</a:t>
            </a:fld>
            <a:endParaRPr lang="en-US"/>
          </a:p>
        </p:txBody>
      </p:sp>
    </p:spTree>
    <p:extLst>
      <p:ext uri="{BB962C8B-B14F-4D97-AF65-F5344CB8AC3E}">
        <p14:creationId xmlns:p14="http://schemas.microsoft.com/office/powerpoint/2010/main" val="1249153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5120" y="8685552"/>
            <a:ext cx="2971336" cy="456889"/>
          </a:xfrm>
          <a:prstGeom prst="rect">
            <a:avLst/>
          </a:prstGeom>
        </p:spPr>
        <p:txBody>
          <a:bodyPr lIns="89419" tIns="44710" rIns="89419" bIns="44710"/>
          <a:lstStyle/>
          <a:p>
            <a:fld id="{A5129642-7BC1-45BA-B679-5C65EEACF5A0}" type="slidenum">
              <a:rPr lang="en-US" smtClean="0"/>
              <a:pPr/>
              <a:t>57</a:t>
            </a:fld>
            <a:endParaRPr lang="en-US"/>
          </a:p>
        </p:txBody>
      </p:sp>
    </p:spTree>
    <p:extLst>
      <p:ext uri="{BB962C8B-B14F-4D97-AF65-F5344CB8AC3E}">
        <p14:creationId xmlns:p14="http://schemas.microsoft.com/office/powerpoint/2010/main" val="1809431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465e7bc0b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465e7bc0b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mn-MN" dirty="0"/>
              <a:t>Унтраах үед</a:t>
            </a:r>
            <a:r>
              <a:rPr lang="mn-MN" baseline="0" dirty="0"/>
              <a:t> тэглэхийг хатуу хоргилно. Мөн </a:t>
            </a:r>
            <a:r>
              <a:rPr lang="en-US" baseline="0" dirty="0"/>
              <a:t>CF</a:t>
            </a:r>
            <a:r>
              <a:rPr lang="mn-MN" baseline="0" dirty="0"/>
              <a:t> картаа буцааж хийхдээ маш болгоомжтой хийх хэрэгтэй.</a:t>
            </a:r>
            <a:endParaRPr lang="en-US" dirty="0"/>
          </a:p>
        </p:txBody>
      </p:sp>
      <p:sp>
        <p:nvSpPr>
          <p:cNvPr id="4" name="Slide Number Placeholder 3"/>
          <p:cNvSpPr>
            <a:spLocks noGrp="1"/>
          </p:cNvSpPr>
          <p:nvPr>
            <p:ph type="sldNum" sz="quarter" idx="10"/>
          </p:nvPr>
        </p:nvSpPr>
        <p:spPr>
          <a:xfrm>
            <a:off x="3885120" y="8685552"/>
            <a:ext cx="2971336" cy="456889"/>
          </a:xfrm>
          <a:prstGeom prst="rect">
            <a:avLst/>
          </a:prstGeom>
        </p:spPr>
        <p:txBody>
          <a:bodyPr lIns="89419" tIns="44710" rIns="89419" bIns="44710"/>
          <a:lstStyle/>
          <a:p>
            <a:fld id="{A5129642-7BC1-45BA-B679-5C65EEACF5A0}" type="slidenum">
              <a:rPr lang="en-US" smtClean="0"/>
              <a:pPr/>
              <a:t>60</a:t>
            </a:fld>
            <a:endParaRPr lang="en-US"/>
          </a:p>
        </p:txBody>
      </p:sp>
    </p:spTree>
    <p:extLst>
      <p:ext uri="{BB962C8B-B14F-4D97-AF65-F5344CB8AC3E}">
        <p14:creationId xmlns:p14="http://schemas.microsoft.com/office/powerpoint/2010/main" val="3214441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lIns="68580" tIns="34290" rIns="68580" bIns="34290"/>
          <a:lstStyle/>
          <a:p>
            <a:fld id="{C5F79ECC-308E-4E5B-8751-92051C371244}" type="datetimeFigureOut">
              <a:rPr lang="en-US" smtClean="0"/>
              <a:pPr/>
              <a:t>9/2/2020</a:t>
            </a:fld>
            <a:endParaRPr lang="en-US" dirty="0"/>
          </a:p>
        </p:txBody>
      </p:sp>
      <p:sp>
        <p:nvSpPr>
          <p:cNvPr id="8" name="Footer Placeholder 7"/>
          <p:cNvSpPr>
            <a:spLocks noGrp="1"/>
          </p:cNvSpPr>
          <p:nvPr>
            <p:ph type="ftr" sz="quarter" idx="11"/>
          </p:nvPr>
        </p:nvSpPr>
        <p:spPr>
          <a:xfrm>
            <a:off x="3124200" y="4767264"/>
            <a:ext cx="2895600" cy="273844"/>
          </a:xfrm>
          <a:prstGeom prst="rect">
            <a:avLst/>
          </a:prstGeom>
        </p:spPr>
        <p:txBody>
          <a:bodyPr lIns="68580" tIns="34290" rIns="68580" bIns="34290"/>
          <a:lstStyle/>
          <a:p>
            <a:endParaRPr lang="en-US" dirty="0"/>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68580" tIns="34290" rIns="68580" bIns="34290"/>
          <a:lstStyle/>
          <a:p>
            <a:fld id="{F0CA14BF-C7FC-4942-B401-3B1AAA0A23B8}" type="slidenum">
              <a:rPr lang="en-US" smtClean="0"/>
              <a:pPr/>
              <a:t>‹#›</a:t>
            </a:fld>
            <a:endParaRPr lang="en-US" dirty="0"/>
          </a:p>
        </p:txBody>
      </p:sp>
    </p:spTree>
    <p:extLst>
      <p:ext uri="{BB962C8B-B14F-4D97-AF65-F5344CB8AC3E}">
        <p14:creationId xmlns:p14="http://schemas.microsoft.com/office/powerpoint/2010/main" val="1015754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lIns="68580" tIns="34290" rIns="68580" bIns="34290"/>
          <a:lstStyle/>
          <a:p>
            <a:fld id="{C5F79ECC-308E-4E5B-8751-92051C371244}" type="datetimeFigureOut">
              <a:rPr lang="en-US" smtClean="0"/>
              <a:pPr/>
              <a:t>9/2/2020</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lIns="68580" tIns="34290" rIns="68580" bIns="34290"/>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68580" tIns="34290" rIns="68580" bIns="34290"/>
          <a:lstStyle/>
          <a:p>
            <a:fld id="{F0CA14BF-C7FC-4942-B401-3B1AAA0A23B8}" type="slidenum">
              <a:rPr lang="en-US" smtClean="0"/>
              <a:pPr/>
              <a:t>‹#›</a:t>
            </a:fld>
            <a:endParaRPr lang="en-US" dirty="0"/>
          </a:p>
        </p:txBody>
      </p:sp>
    </p:spTree>
    <p:extLst>
      <p:ext uri="{BB962C8B-B14F-4D97-AF65-F5344CB8AC3E}">
        <p14:creationId xmlns:p14="http://schemas.microsoft.com/office/powerpoint/2010/main" val="37499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lIns="68580" tIns="34290" rIns="68580" bIns="34290"/>
          <a:lstStyle/>
          <a:p>
            <a:fld id="{C5F79ECC-308E-4E5B-8751-92051C371244}" type="datetimeFigureOut">
              <a:rPr lang="en-US" smtClean="0"/>
              <a:pPr/>
              <a:t>9/2/2020</a:t>
            </a:fld>
            <a:endParaRPr lang="en-US" dirty="0"/>
          </a:p>
        </p:txBody>
      </p:sp>
      <p:sp>
        <p:nvSpPr>
          <p:cNvPr id="6" name="Footer Placeholder 5"/>
          <p:cNvSpPr>
            <a:spLocks noGrp="1"/>
          </p:cNvSpPr>
          <p:nvPr>
            <p:ph type="ftr" sz="quarter" idx="11"/>
          </p:nvPr>
        </p:nvSpPr>
        <p:spPr>
          <a:xfrm>
            <a:off x="3124200" y="4767264"/>
            <a:ext cx="2895600" cy="273844"/>
          </a:xfrm>
          <a:prstGeom prst="rect">
            <a:avLst/>
          </a:prstGeom>
        </p:spPr>
        <p:txBody>
          <a:bodyPr lIns="68580" tIns="34290" rIns="68580" bIns="34290"/>
          <a:lstStyle/>
          <a:p>
            <a:endParaRPr lang="en-US" dirty="0"/>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68580" tIns="34290" rIns="68580" bIns="34290"/>
          <a:lstStyle/>
          <a:p>
            <a:fld id="{F0CA14BF-C7FC-4942-B401-3B1AAA0A23B8}" type="slidenum">
              <a:rPr lang="en-US" smtClean="0"/>
              <a:pPr/>
              <a:t>‹#›</a:t>
            </a:fld>
            <a:endParaRPr lang="en-US" dirty="0"/>
          </a:p>
        </p:txBody>
      </p:sp>
    </p:spTree>
    <p:extLst>
      <p:ext uri="{BB962C8B-B14F-4D97-AF65-F5344CB8AC3E}">
        <p14:creationId xmlns:p14="http://schemas.microsoft.com/office/powerpoint/2010/main" val="1970601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68580" tIns="34290" rIns="68580" bIns="34290"/>
          <a:lstStyle/>
          <a:p>
            <a:fld id="{C5F79ECC-308E-4E5B-8751-92051C371244}" type="datetimeFigureOut">
              <a:rPr lang="en-US" smtClean="0"/>
              <a:pPr/>
              <a:t>9/2/2020</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lIns="68580" tIns="34290" rIns="68580" bIns="34290"/>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68580" tIns="34290" rIns="68580" bIns="34290"/>
          <a:lstStyle/>
          <a:p>
            <a:fld id="{F0CA14BF-C7FC-4942-B401-3B1AAA0A23B8}" type="slidenum">
              <a:rPr lang="en-US" smtClean="0"/>
              <a:pPr/>
              <a:t>‹#›</a:t>
            </a:fld>
            <a:endParaRPr lang="en-US" dirty="0"/>
          </a:p>
        </p:txBody>
      </p:sp>
    </p:spTree>
    <p:extLst>
      <p:ext uri="{BB962C8B-B14F-4D97-AF65-F5344CB8AC3E}">
        <p14:creationId xmlns:p14="http://schemas.microsoft.com/office/powerpoint/2010/main" val="1983818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200"/>
              <a:buNone/>
              <a:defRPr>
                <a:solidFill>
                  <a:srgbClr val="434343"/>
                </a:solidFill>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4" name="Google Shape;84;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5" name="Google Shape;85;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xmlns="">
        <p15:guide id="1" orient="horz" pos="510">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1pPr>
            <a:lvl2pPr marL="914400" lvl="1"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2pPr>
            <a:lvl3pPr marL="1371600" lvl="2"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3pPr>
            <a:lvl4pPr marL="1828800" lvl="3"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4pPr>
            <a:lvl5pPr marL="2286000" lvl="4"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5pPr>
            <a:lvl6pPr marL="2743200" lvl="5"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6pPr>
            <a:lvl7pPr marL="3200400" lvl="6"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7pPr>
            <a:lvl8pPr marL="3657600" lvl="7"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8pPr>
            <a:lvl9pPr marL="4114800" lvl="8" indent="-304800" rtl="0">
              <a:lnSpc>
                <a:spcPct val="115000"/>
              </a:lnSpc>
              <a:spcBef>
                <a:spcPts val="1600"/>
              </a:spcBef>
              <a:spcAft>
                <a:spcPts val="160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60" r:id="rId8"/>
    <p:sldLayoutId id="2147483661" r:id="rId9"/>
    <p:sldLayoutId id="2147483671" r:id="rId10"/>
    <p:sldLayoutId id="2147483672" r:id="rId11"/>
    <p:sldLayoutId id="2147483673" r:id="rId12"/>
    <p:sldLayoutId id="214748367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image" Target="../media/image37.jpe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41.jpe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60.png"/><Relationship Id="rId4" Type="http://schemas.microsoft.com/office/2007/relationships/hdphoto" Target="../media/hdphoto5.wdp"/></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4" name="Google Shape;124;p24"/>
          <p:cNvSpPr/>
          <p:nvPr/>
        </p:nvSpPr>
        <p:spPr>
          <a:xfrm rot="5400000">
            <a:off x="1024350" y="-176650"/>
            <a:ext cx="3358800" cy="5407500"/>
          </a:xfrm>
          <a:prstGeom prst="rect">
            <a:avLst/>
          </a:prstGeom>
          <a:solidFill>
            <a:srgbClr val="908269">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4"/>
          <p:cNvSpPr txBox="1">
            <a:spLocks noGrp="1"/>
          </p:cNvSpPr>
          <p:nvPr>
            <p:ph type="ctrTitle"/>
          </p:nvPr>
        </p:nvSpPr>
        <p:spPr>
          <a:xfrm>
            <a:off x="1447800" y="1962150"/>
            <a:ext cx="3886200" cy="1782300"/>
          </a:xfrm>
          <a:prstGeom prst="rect">
            <a:avLst/>
          </a:prstGeom>
        </p:spPr>
        <p:txBody>
          <a:bodyPr spcFirstLastPara="1" wrap="square" lIns="91425" tIns="91425" rIns="91425" bIns="91425" anchor="b" anchorCtr="0">
            <a:noAutofit/>
          </a:bodyPr>
          <a:lstStyle/>
          <a:p>
            <a:pPr algn="ctr"/>
            <a:r>
              <a:rPr lang="mn-MN" sz="2400" dirty="0">
                <a:solidFill>
                  <a:schemeClr val="bg1"/>
                </a:solidFill>
                <a:latin typeface="+mn-lt"/>
                <a:cs typeface="Times New Roman" pitchFamily="18" charset="0"/>
              </a:rPr>
              <a:t>СОНГУУЛИЙН АВТОМАТЖУУЛСАН СИСТЕМ, ЭРХ ЗҮЙН ОРЧИН</a:t>
            </a:r>
            <a:r>
              <a:rPr lang="mn-MN" sz="2400" dirty="0">
                <a:solidFill>
                  <a:srgbClr val="002060"/>
                </a:solidFill>
                <a:latin typeface="Times New Roman" pitchFamily="18" charset="0"/>
                <a:cs typeface="Times New Roman" pitchFamily="18" charset="0"/>
              </a:rPr>
              <a:t/>
            </a:r>
            <a:br>
              <a:rPr lang="mn-MN" sz="2400" dirty="0">
                <a:solidFill>
                  <a:srgbClr val="002060"/>
                </a:solidFill>
                <a:latin typeface="Times New Roman" pitchFamily="18" charset="0"/>
                <a:cs typeface="Times New Roman" pitchFamily="18" charset="0"/>
              </a:rPr>
            </a:br>
            <a:endParaRPr sz="2400" dirty="0">
              <a:solidFill>
                <a:schemeClr val="lt1"/>
              </a:solidFill>
              <a:sym typeface="Livvic"/>
            </a:endParaRPr>
          </a:p>
        </p:txBody>
      </p:sp>
      <p:sp>
        <p:nvSpPr>
          <p:cNvPr id="127" name="Google Shape;127;p24"/>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7" name="Picture 3" descr="D:\2020 GEC ITC\PSD\Mongol bichig ццц.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95350"/>
            <a:ext cx="209436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2020 GEC ITC\PSD\2020-01.png"/>
          <p:cNvPicPr>
            <a:picLocks noChangeAspect="1" noChangeArrowheads="1"/>
          </p:cNvPicPr>
          <p:nvPr/>
        </p:nvPicPr>
        <p:blipFill rotWithShape="1">
          <a:blip r:embed="rId4">
            <a:extLst>
              <a:ext uri="{28A0092B-C50C-407E-A947-70E740481C1C}">
                <a14:useLocalDpi xmlns:a14="http://schemas.microsoft.com/office/drawing/2010/main" val="0"/>
              </a:ext>
            </a:extLst>
          </a:blip>
          <a:srcRect b="56309"/>
          <a:stretch/>
        </p:blipFill>
        <p:spPr bwMode="auto">
          <a:xfrm>
            <a:off x="5304513" y="514350"/>
            <a:ext cx="3458487" cy="2144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MAGES\ICP images\b86778c7634de707598a4da9be425108.jpg"/>
          <p:cNvPicPr>
            <a:picLocks noChangeAspect="1" noChangeArrowheads="1"/>
          </p:cNvPicPr>
          <p:nvPr/>
        </p:nvPicPr>
        <p:blipFill rotWithShape="1">
          <a:blip r:embed="rId5">
            <a:extLst>
              <a:ext uri="{28A0092B-C50C-407E-A947-70E740481C1C}">
                <a14:useLocalDpi xmlns:a14="http://schemas.microsoft.com/office/drawing/2010/main" val="0"/>
              </a:ext>
            </a:extLst>
          </a:blip>
          <a:srcRect l="8334" t="7894" r="7684" b="32456"/>
          <a:stretch/>
        </p:blipFill>
        <p:spPr bwMode="auto">
          <a:xfrm>
            <a:off x="5396581" y="2527100"/>
            <a:ext cx="3542337" cy="167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066800" y="206573"/>
            <a:ext cx="8098692" cy="369332"/>
          </a:xfrm>
          <a:prstGeom prst="rect">
            <a:avLst/>
          </a:prstGeom>
        </p:spPr>
        <p:txBody>
          <a:bodyPr wrap="none">
            <a:spAutoFit/>
          </a:bodyPr>
          <a:lstStyle/>
          <a:p>
            <a:r>
              <a:rPr lang="mn-MN" sz="1800" b="1" dirty="0">
                <a:solidFill>
                  <a:schemeClr val="accent4">
                    <a:lumMod val="75000"/>
                  </a:schemeClr>
                </a:solidFill>
                <a:latin typeface="+mn-lt"/>
                <a:cs typeface="Times New Roman" panose="02020603050405020304" pitchFamily="18" charset="0"/>
              </a:rPr>
              <a:t>СОНГУУЛИЙН АВТОМАТЖУУЛСАН СИСТЕМИЙН ТУХАЙ ХУУЛИАС . . . </a:t>
            </a:r>
            <a:endParaRPr lang="mn-MN" sz="1800" dirty="0">
              <a:solidFill>
                <a:schemeClr val="accent4">
                  <a:lumMod val="75000"/>
                </a:schemeClr>
              </a:solidFill>
              <a:latin typeface="+mn-lt"/>
            </a:endParaRPr>
          </a:p>
        </p:txBody>
      </p:sp>
      <p:sp>
        <p:nvSpPr>
          <p:cNvPr id="17" name="Content Placeholder 2"/>
          <p:cNvSpPr txBox="1">
            <a:spLocks/>
          </p:cNvSpPr>
          <p:nvPr/>
        </p:nvSpPr>
        <p:spPr>
          <a:xfrm>
            <a:off x="714350" y="1367550"/>
            <a:ext cx="8201050" cy="31854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800" b="1" dirty="0">
                <a:latin typeface="Arial" panose="020B0604020202020204" pitchFamily="34" charset="0"/>
                <a:cs typeface="Arial" panose="020B0604020202020204" pitchFamily="34" charset="0"/>
              </a:rPr>
              <a:t>13 дугаар зүйл. Аймаг, нийслэлийн сонгуулийн хорооны дэргэдэх мэдээллийн технологийн баг</a:t>
            </a:r>
          </a:p>
          <a:p>
            <a:pPr fontAlgn="t"/>
            <a:endParaRPr lang="mn-MN" sz="1800" b="1" dirty="0">
              <a:latin typeface="Arial" panose="020B0604020202020204" pitchFamily="34" charset="0"/>
              <a:cs typeface="Arial" panose="020B0604020202020204" pitchFamily="34" charset="0"/>
            </a:endParaRPr>
          </a:p>
          <a:p>
            <a:pPr algn="just" fontAlgn="t"/>
            <a:r>
              <a:rPr lang="mn-MN" sz="1800" b="1" dirty="0">
                <a:latin typeface="Arial" panose="020B0604020202020204" pitchFamily="34" charset="0"/>
                <a:cs typeface="Arial" panose="020B0604020202020204" pitchFamily="34" charset="0"/>
              </a:rPr>
              <a:t>    </a:t>
            </a:r>
            <a:r>
              <a:rPr lang="mn-MN" sz="1800" dirty="0">
                <a:latin typeface="Arial" panose="020B0604020202020204" pitchFamily="34" charset="0"/>
                <a:cs typeface="Arial" panose="020B0604020202020204" pitchFamily="34" charset="0"/>
              </a:rPr>
              <a:t>13.1.</a:t>
            </a:r>
            <a:r>
              <a:rPr lang="en-US" sz="1800" dirty="0">
                <a:latin typeface="Arial" panose="020B0604020202020204" pitchFamily="34" charset="0"/>
                <a:cs typeface="Arial" panose="020B0604020202020204" pitchFamily="34" charset="0"/>
              </a:rPr>
              <a:t> </a:t>
            </a:r>
            <a:r>
              <a:rPr lang="mn-MN" sz="1800" dirty="0">
                <a:latin typeface="Arial" panose="020B0604020202020204" pitchFamily="34" charset="0"/>
                <a:cs typeface="Arial" panose="020B0604020202020204" pitchFamily="34" charset="0"/>
              </a:rPr>
              <a:t>Аймаг, нийслэлийн сонгуулийн хорооны дэргэд харьяалах сонгуулийн хороодын үйл ажиллагаанд сонгуулийн автоматжуулсан системийн ашиглалтыг хариуцан ажиллах мэдээллийн технологийн багийг Сонгуулийн ерөнхий хороо Мэдээллийн технологийн төвийн саналыг үндэслэн 5 хүртэл хүний бүрэлдэхүүнтэйгээр томилж ажиллуулна.</a:t>
            </a:r>
          </a:p>
          <a:p>
            <a:pPr algn="just" fontAlgn="t"/>
            <a:endParaRPr lang="mn-MN" sz="1800" dirty="0">
              <a:latin typeface="Arial" panose="020B0604020202020204" pitchFamily="34" charset="0"/>
              <a:cs typeface="Arial" panose="020B0604020202020204" pitchFamily="34" charset="0"/>
            </a:endParaRPr>
          </a:p>
          <a:p>
            <a:pPr fontAlgn="t"/>
            <a:endParaRPr lang="mn-M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376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066800" y="206573"/>
            <a:ext cx="8098692" cy="369332"/>
          </a:xfrm>
          <a:prstGeom prst="rect">
            <a:avLst/>
          </a:prstGeom>
        </p:spPr>
        <p:txBody>
          <a:bodyPr wrap="none">
            <a:spAutoFit/>
          </a:bodyPr>
          <a:lstStyle/>
          <a:p>
            <a:r>
              <a:rPr lang="mn-MN" sz="1800" b="1" dirty="0">
                <a:solidFill>
                  <a:schemeClr val="accent4">
                    <a:lumMod val="75000"/>
                  </a:schemeClr>
                </a:solidFill>
                <a:latin typeface="+mn-lt"/>
                <a:cs typeface="Times New Roman" panose="02020603050405020304" pitchFamily="18" charset="0"/>
              </a:rPr>
              <a:t>СОНГУУЛИЙН АВТОМАТЖУУЛСАН СИСТЕМИЙН ТУХАЙ ХУУЛИАС . . . </a:t>
            </a:r>
            <a:endParaRPr lang="mn-MN" sz="1800" dirty="0">
              <a:solidFill>
                <a:schemeClr val="accent4">
                  <a:lumMod val="75000"/>
                </a:schemeClr>
              </a:solidFill>
              <a:latin typeface="+mn-lt"/>
            </a:endParaRPr>
          </a:p>
        </p:txBody>
      </p:sp>
      <p:sp>
        <p:nvSpPr>
          <p:cNvPr id="17" name="Content Placeholder 2"/>
          <p:cNvSpPr txBox="1">
            <a:spLocks/>
          </p:cNvSpPr>
          <p:nvPr/>
        </p:nvSpPr>
        <p:spPr>
          <a:xfrm>
            <a:off x="571500" y="819150"/>
            <a:ext cx="8496300" cy="31854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600" b="1" dirty="0">
                <a:latin typeface="Arial" panose="020B0604020202020204" pitchFamily="34" charset="0"/>
                <a:cs typeface="Arial" panose="020B0604020202020204" pitchFamily="34" charset="0"/>
              </a:rPr>
              <a:t> 14 дүгээр зүйл. Мэдээллийн технологийн даамал</a:t>
            </a:r>
            <a:br>
              <a:rPr lang="mn-MN" sz="1600" b="1" dirty="0">
                <a:latin typeface="Arial" panose="020B0604020202020204" pitchFamily="34" charset="0"/>
                <a:cs typeface="Arial" panose="020B0604020202020204" pitchFamily="34" charset="0"/>
              </a:rPr>
            </a:br>
            <a:endParaRPr lang="mn-MN" sz="1600" b="1" dirty="0">
              <a:latin typeface="Arial" panose="020B0604020202020204" pitchFamily="34" charset="0"/>
              <a:cs typeface="Arial" panose="020B0604020202020204" pitchFamily="34" charset="0"/>
            </a:endParaRPr>
          </a:p>
          <a:p>
            <a:pPr algn="just" fontAlgn="t"/>
            <a:r>
              <a:rPr lang="mn-MN" sz="1600" dirty="0">
                <a:latin typeface="Arial" panose="020B0604020202020204" pitchFamily="34" charset="0"/>
                <a:cs typeface="Arial" panose="020B0604020202020204" pitchFamily="34" charset="0"/>
              </a:rPr>
              <a:t>14.1.</a:t>
            </a:r>
            <a:r>
              <a:rPr lang="en-US" sz="1600" dirty="0">
                <a:latin typeface="Arial" panose="020B0604020202020204" pitchFamily="34" charset="0"/>
                <a:cs typeface="Arial" panose="020B0604020202020204" pitchFamily="34" charset="0"/>
              </a:rPr>
              <a:t> </a:t>
            </a:r>
            <a:r>
              <a:rPr lang="mn-MN" sz="1600" dirty="0">
                <a:latin typeface="Arial" panose="020B0604020202020204" pitchFamily="34" charset="0"/>
                <a:cs typeface="Arial" panose="020B0604020202020204" pitchFamily="34" charset="0"/>
              </a:rPr>
              <a:t>Сонгуулийн зохих шатны хороонд сонгуулийн автоматжуулах хэрэгслийн иж бүрдлийг ашиглан мэдээллийн ажиллагааг явуулах, техник, хэрэгслийн хэвийн ажиллагааг хариуцан хангах үүрэг бүхий мэдээллийн технологийн даамал ажиллана.</a:t>
            </a:r>
            <a:endParaRPr lang="en-US" sz="1600" dirty="0">
              <a:latin typeface="Arial" panose="020B0604020202020204" pitchFamily="34" charset="0"/>
              <a:cs typeface="Arial" panose="020B0604020202020204" pitchFamily="34" charset="0"/>
            </a:endParaRPr>
          </a:p>
          <a:p>
            <a:pPr algn="just" fontAlgn="t"/>
            <a:endParaRPr lang="mn-MN" sz="1600" dirty="0">
              <a:latin typeface="Arial" panose="020B0604020202020204" pitchFamily="34" charset="0"/>
              <a:cs typeface="Arial" panose="020B0604020202020204" pitchFamily="34" charset="0"/>
            </a:endParaRPr>
          </a:p>
          <a:p>
            <a:pPr algn="just" fontAlgn="t"/>
            <a:r>
              <a:rPr lang="mn-MN" sz="1600" dirty="0">
                <a:latin typeface="Arial" panose="020B0604020202020204" pitchFamily="34" charset="0"/>
                <a:cs typeface="Arial" panose="020B0604020202020204" pitchFamily="34" charset="0"/>
              </a:rPr>
              <a:t>14.2.</a:t>
            </a:r>
            <a:r>
              <a:rPr lang="en-US" sz="1600" dirty="0">
                <a:latin typeface="Arial" panose="020B0604020202020204" pitchFamily="34" charset="0"/>
                <a:cs typeface="Arial" panose="020B0604020202020204" pitchFamily="34" charset="0"/>
              </a:rPr>
              <a:t> </a:t>
            </a:r>
            <a:r>
              <a:rPr lang="mn-MN" sz="1600" dirty="0">
                <a:latin typeface="Arial" panose="020B0604020202020204" pitchFamily="34" charset="0"/>
                <a:cs typeface="Arial" panose="020B0604020202020204" pitchFamily="34" charset="0"/>
              </a:rPr>
              <a:t>Мэдээллийн технологийн даамал нь сонгуулийн хугацаанд сонгуулийн зохих шатны хороотой гэрээний үндсэн дээр ажиллах бөгөөд Мэдээллийн технологийн төвийн технологийн нэгдсэн удирдлага дор ажиллана.</a:t>
            </a:r>
            <a:endParaRPr lang="en-US" sz="1600" dirty="0">
              <a:latin typeface="Arial" panose="020B0604020202020204" pitchFamily="34" charset="0"/>
              <a:cs typeface="Arial" panose="020B0604020202020204" pitchFamily="34" charset="0"/>
            </a:endParaRPr>
          </a:p>
          <a:p>
            <a:pPr algn="just" fontAlgn="t"/>
            <a:endParaRPr lang="mn-MN" sz="1800" dirty="0">
              <a:latin typeface="Arial" panose="020B0604020202020204" pitchFamily="34" charset="0"/>
              <a:cs typeface="Arial" panose="020B0604020202020204" pitchFamily="34" charset="0"/>
            </a:endParaRPr>
          </a:p>
          <a:p>
            <a:pPr algn="just" fontAlgn="t"/>
            <a:r>
              <a:rPr lang="mn-MN" sz="1600" dirty="0">
                <a:latin typeface="Arial" panose="020B0604020202020204" pitchFamily="34" charset="0"/>
                <a:cs typeface="Arial" panose="020B0604020202020204" pitchFamily="34" charset="0"/>
              </a:rPr>
              <a:t>14.3.</a:t>
            </a:r>
            <a:r>
              <a:rPr lang="en-US" sz="1600" dirty="0">
                <a:latin typeface="Arial" panose="020B0604020202020204" pitchFamily="34" charset="0"/>
                <a:cs typeface="Arial" panose="020B0604020202020204" pitchFamily="34" charset="0"/>
              </a:rPr>
              <a:t> </a:t>
            </a:r>
            <a:r>
              <a:rPr lang="mn-MN" sz="1600" dirty="0">
                <a:latin typeface="Arial" panose="020B0604020202020204" pitchFamily="34" charset="0"/>
                <a:cs typeface="Arial" panose="020B0604020202020204" pitchFamily="34" charset="0"/>
              </a:rPr>
              <a:t>Мэдээллийн технологийн даамал нь Мэдээллийн технологийн төвийн сургалтад заавал хамрагдан суралцаж сонгуулийн автоматжуулах хэрэгслийн иж бүрдлийг ашиглах эрхийн </a:t>
            </a:r>
            <a:r>
              <a:rPr lang="mn-MN" sz="1600" b="1" dirty="0">
                <a:solidFill>
                  <a:srgbClr val="C00000"/>
                </a:solidFill>
                <a:latin typeface="Arial" panose="020B0604020202020204" pitchFamily="34" charset="0"/>
                <a:cs typeface="Arial" panose="020B0604020202020204" pitchFamily="34" charset="0"/>
              </a:rPr>
              <a:t>ГЭРЧИЛГЭЭ</a:t>
            </a:r>
            <a:r>
              <a:rPr lang="mn-MN" sz="1600" dirty="0">
                <a:latin typeface="Arial" panose="020B0604020202020204" pitchFamily="34" charset="0"/>
                <a:cs typeface="Arial" panose="020B0604020202020204" pitchFamily="34" charset="0"/>
              </a:rPr>
              <a:t> авсан байна.</a:t>
            </a:r>
          </a:p>
        </p:txBody>
      </p:sp>
    </p:spTree>
    <p:extLst>
      <p:ext uri="{BB962C8B-B14F-4D97-AF65-F5344CB8AC3E}">
        <p14:creationId xmlns:p14="http://schemas.microsoft.com/office/powerpoint/2010/main" val="926139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dirty="0">
                <a:solidFill>
                  <a:schemeClr val="accent3">
                    <a:lumMod val="50000"/>
                  </a:schemeClr>
                </a:solidFill>
              </a:rPr>
              <a:t>БҮТЭЦ, ЗОХИОН БАЙГУУЛАЛТ</a:t>
            </a:r>
          </a:p>
        </p:txBody>
      </p:sp>
      <p:pic>
        <p:nvPicPr>
          <p:cNvPr id="15" name="Picture 14" descr="partnership.jpg"/>
          <p:cNvPicPr>
            <a:picLocks noChangeAspect="1"/>
          </p:cNvPicPr>
          <p:nvPr/>
        </p:nvPicPr>
        <p:blipFill>
          <a:blip r:embed="rId3"/>
          <a:srcRect t="16667" b="13333"/>
          <a:stretch>
            <a:fillRect/>
          </a:stretch>
        </p:blipFill>
        <p:spPr>
          <a:xfrm>
            <a:off x="246480" y="2018582"/>
            <a:ext cx="1784958" cy="1249471"/>
          </a:xfrm>
          <a:prstGeom prst="rect">
            <a:avLst/>
          </a:prstGeom>
        </p:spPr>
      </p:pic>
      <p:sp>
        <p:nvSpPr>
          <p:cNvPr id="16" name="Title 1"/>
          <p:cNvSpPr txBox="1">
            <a:spLocks/>
          </p:cNvSpPr>
          <p:nvPr/>
        </p:nvSpPr>
        <p:spPr>
          <a:xfrm>
            <a:off x="217451" y="1152547"/>
            <a:ext cx="7139836" cy="713984"/>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9pPr>
          </a:lstStyle>
          <a:p>
            <a:pPr marL="342900" indent="-342900">
              <a:spcBef>
                <a:spcPct val="20000"/>
              </a:spcBef>
              <a:defRPr/>
            </a:pPr>
            <a:r>
              <a:rPr lang="mn-MN" sz="2000" dirty="0">
                <a:solidFill>
                  <a:schemeClr val="accent3">
                    <a:lumMod val="75000"/>
                  </a:schemeClr>
                </a:solidFill>
                <a:latin typeface="Arial" panose="020B0604020202020204" pitchFamily="34" charset="0"/>
                <a:cs typeface="Arial" panose="020B0604020202020204" pitchFamily="34" charset="0"/>
              </a:rPr>
              <a:t>АВТОМАТЖУУЛСАН СИСТЕМИЙГ БАТАЛГААЖУУЛАХ</a:t>
            </a:r>
          </a:p>
        </p:txBody>
      </p:sp>
      <p:sp>
        <p:nvSpPr>
          <p:cNvPr id="17" name="Content Placeholder 3"/>
          <p:cNvSpPr txBox="1">
            <a:spLocks/>
          </p:cNvSpPr>
          <p:nvPr/>
        </p:nvSpPr>
        <p:spPr>
          <a:xfrm>
            <a:off x="2299903" y="1975940"/>
            <a:ext cx="5057384" cy="2103741"/>
          </a:xfrm>
          <a:prstGeom prst="rect">
            <a:avLst/>
          </a:prstGeom>
        </p:spPr>
        <p:txBody>
          <a:bodyPr vert="horz" lIns="91440" tIns="45720" rIns="91440" bIns="45720" rtlCol="0">
            <a:noAutofit/>
          </a:bodyPr>
          <a:lstStyle/>
          <a:p>
            <a:pPr marL="342900" indent="-342900">
              <a:spcBef>
                <a:spcPct val="20000"/>
              </a:spcBef>
              <a:buFont typeface="Wingdings" pitchFamily="2" charset="2"/>
              <a:buChar char="ü"/>
              <a:defRPr/>
            </a:pPr>
            <a:r>
              <a:rPr lang="mn-MN" sz="2400" dirty="0">
                <a:solidFill>
                  <a:schemeClr val="accent5">
                    <a:lumMod val="50000"/>
                  </a:schemeClr>
                </a:solidFill>
                <a:latin typeface="Arial" panose="020B0604020202020204" pitchFamily="34" charset="0"/>
                <a:cs typeface="Arial" panose="020B0604020202020204" pitchFamily="34" charset="0"/>
              </a:rPr>
              <a:t>СЕХ</a:t>
            </a:r>
            <a:r>
              <a:rPr lang="en-US" sz="2400" dirty="0">
                <a:solidFill>
                  <a:schemeClr val="accent5">
                    <a:lumMod val="50000"/>
                  </a:schemeClr>
                </a:solidFill>
                <a:latin typeface="Arial" panose="020B0604020202020204" pitchFamily="34" charset="0"/>
                <a:cs typeface="Arial" panose="020B0604020202020204" pitchFamily="34" charset="0"/>
              </a:rPr>
              <a:t>-(</a:t>
            </a:r>
            <a:r>
              <a:rPr lang="mn-MN" sz="2400" dirty="0">
                <a:solidFill>
                  <a:schemeClr val="accent5">
                    <a:lumMod val="50000"/>
                  </a:schemeClr>
                </a:solidFill>
                <a:latin typeface="Arial" panose="020B0604020202020204" pitchFamily="34" charset="0"/>
                <a:cs typeface="Arial" panose="020B0604020202020204" pitchFamily="34" charset="0"/>
              </a:rPr>
              <a:t>МТТөв</a:t>
            </a:r>
            <a:r>
              <a:rPr lang="en-US" sz="2400" dirty="0">
                <a:solidFill>
                  <a:schemeClr val="accent5">
                    <a:lumMod val="50000"/>
                  </a:schemeClr>
                </a:solidFill>
                <a:latin typeface="Arial" panose="020B0604020202020204" pitchFamily="34" charset="0"/>
                <a:cs typeface="Arial" panose="020B0604020202020204" pitchFamily="34" charset="0"/>
              </a:rPr>
              <a:t>)</a:t>
            </a:r>
            <a:endParaRPr lang="mn-MN" sz="2400" dirty="0">
              <a:solidFill>
                <a:schemeClr val="accent5">
                  <a:lumMod val="50000"/>
                </a:schemeClr>
              </a:solidFill>
              <a:latin typeface="Arial" panose="020B0604020202020204" pitchFamily="34" charset="0"/>
              <a:cs typeface="Arial" panose="020B0604020202020204" pitchFamily="34" charset="0"/>
            </a:endParaRPr>
          </a:p>
          <a:p>
            <a:pPr marL="342900" indent="-342900">
              <a:spcBef>
                <a:spcPct val="20000"/>
              </a:spcBef>
              <a:buFont typeface="Wingdings" pitchFamily="2" charset="2"/>
              <a:buChar char="ü"/>
              <a:defRPr/>
            </a:pPr>
            <a:r>
              <a:rPr lang="mn-MN" sz="2400" dirty="0">
                <a:solidFill>
                  <a:schemeClr val="accent5">
                    <a:lumMod val="50000"/>
                  </a:schemeClr>
                </a:solidFill>
                <a:latin typeface="Arial" panose="020B0604020202020204" pitchFamily="34" charset="0"/>
                <a:cs typeface="Arial" panose="020B0604020202020204" pitchFamily="34" charset="0"/>
              </a:rPr>
              <a:t>Тагнуулын Ерөнхий Газар</a:t>
            </a:r>
          </a:p>
          <a:p>
            <a:pPr marL="342900" indent="-342900">
              <a:spcBef>
                <a:spcPct val="20000"/>
              </a:spcBef>
              <a:buFont typeface="Wingdings" pitchFamily="2" charset="2"/>
              <a:buChar char="ü"/>
              <a:defRPr/>
            </a:pPr>
            <a:r>
              <a:rPr lang="mn-MN" sz="2400" dirty="0">
                <a:solidFill>
                  <a:schemeClr val="accent5">
                    <a:lumMod val="50000"/>
                  </a:schemeClr>
                </a:solidFill>
                <a:latin typeface="Arial" panose="020B0604020202020204" pitchFamily="34" charset="0"/>
                <a:cs typeface="Arial" panose="020B0604020202020204" pitchFamily="34" charset="0"/>
              </a:rPr>
              <a:t>Харилцаа холбоо, мэдээллийн технологийн газар</a:t>
            </a:r>
            <a:endParaRPr lang="mn-MN" sz="2800" dirty="0">
              <a:solidFill>
                <a:schemeClr val="accent5">
                  <a:lumMod val="50000"/>
                </a:schemeClr>
              </a:solidFill>
              <a:latin typeface="Arial" panose="020B0604020202020204" pitchFamily="34" charset="0"/>
              <a:cs typeface="Arial" panose="020B0604020202020204" pitchFamily="34" charset="0"/>
            </a:endParaRPr>
          </a:p>
          <a:p>
            <a:pPr marL="342900" indent="-342900" algn="just">
              <a:spcBef>
                <a:spcPct val="20000"/>
              </a:spcBef>
              <a:defRPr/>
            </a:pPr>
            <a:r>
              <a:rPr lang="mn-MN" sz="2800" dirty="0">
                <a:solidFill>
                  <a:schemeClr val="accent5">
                    <a:lumMod val="50000"/>
                  </a:schemeClr>
                </a:solidFill>
                <a:latin typeface="Arial" panose="020B0604020202020204" pitchFamily="34" charset="0"/>
                <a:cs typeface="Arial" panose="020B0604020202020204" pitchFamily="34" charset="0"/>
              </a:rPr>
              <a:t>    </a:t>
            </a:r>
            <a:endParaRPr lang="en-US" sz="2800" dirty="0">
              <a:solidFill>
                <a:schemeClr val="accent5">
                  <a:lumMod val="50000"/>
                </a:schemeClr>
              </a:solidFill>
              <a:latin typeface="Arial" panose="020B0604020202020204" pitchFamily="34" charset="0"/>
              <a:cs typeface="Arial" panose="020B0604020202020204" pitchFamily="34" charset="0"/>
            </a:endParaRPr>
          </a:p>
        </p:txBody>
      </p:sp>
      <p:sp>
        <p:nvSpPr>
          <p:cNvPr id="20" name="Rectangle 19"/>
          <p:cNvSpPr/>
          <p:nvPr/>
        </p:nvSpPr>
        <p:spPr>
          <a:xfrm>
            <a:off x="1520073" y="629327"/>
            <a:ext cx="5718928" cy="523220"/>
          </a:xfrm>
          <a:prstGeom prst="rect">
            <a:avLst/>
          </a:prstGeom>
        </p:spPr>
        <p:txBody>
          <a:bodyPr wrap="square">
            <a:spAutoFit/>
          </a:bodyPr>
          <a:lstStyle/>
          <a:p>
            <a:r>
              <a:rPr lang="mn-MN" i="1" dirty="0">
                <a:latin typeface="Arial" panose="020B0604020202020204" pitchFamily="34" charset="0"/>
                <a:cs typeface="Arial" panose="020B0604020202020204" pitchFamily="34" charset="0"/>
              </a:rPr>
              <a:t>Сонгуулийн автоматжуулсан системийн тухай хуулийн 21 дүгээр зүйлийн 21.4, 21.5 дахь хэсэгт</a:t>
            </a:r>
            <a:r>
              <a:rPr lang="en-US" i="1" dirty="0">
                <a:latin typeface="Arial" panose="020B0604020202020204" pitchFamily="34" charset="0"/>
                <a:cs typeface="Arial" panose="020B0604020202020204" pitchFamily="34" charset="0"/>
              </a:rPr>
              <a:t> </a:t>
            </a:r>
            <a:r>
              <a:rPr lang="mn-MN" i="1" dirty="0">
                <a:latin typeface="Arial" panose="020B0604020202020204" pitchFamily="34" charset="0"/>
                <a:cs typeface="Arial" panose="020B0604020202020204" pitchFamily="34" charset="0"/>
              </a:rPr>
              <a:t>заасны дагуу</a:t>
            </a:r>
            <a:endParaRPr lang="en-US" i="1" dirty="0">
              <a:latin typeface="Arial" panose="020B0604020202020204" pitchFamily="34" charset="0"/>
              <a:cs typeface="Arial" panose="020B0604020202020204" pitchFamily="34" charset="0"/>
            </a:endParaRPr>
          </a:p>
        </p:txBody>
      </p:sp>
      <p:sp>
        <p:nvSpPr>
          <p:cNvPr id="22" name="Rectangle 21"/>
          <p:cNvSpPr/>
          <p:nvPr/>
        </p:nvSpPr>
        <p:spPr>
          <a:xfrm>
            <a:off x="152400" y="206573"/>
            <a:ext cx="7269939" cy="338554"/>
          </a:xfrm>
          <a:prstGeom prst="rect">
            <a:avLst/>
          </a:prstGeom>
        </p:spPr>
        <p:txBody>
          <a:bodyPr wrap="none">
            <a:spAutoFit/>
          </a:bodyPr>
          <a:lstStyle/>
          <a:p>
            <a:r>
              <a:rPr lang="mn-MN" sz="1600" b="1" dirty="0">
                <a:solidFill>
                  <a:schemeClr val="accent4">
                    <a:lumMod val="75000"/>
                  </a:schemeClr>
                </a:solidFill>
                <a:latin typeface="+mn-lt"/>
                <a:cs typeface="Times New Roman" panose="02020603050405020304" pitchFamily="18" charset="0"/>
              </a:rPr>
              <a:t>СОНГУУЛИЙН АВТОМАТЖУУЛСАН СИСТЕМИЙН ТУХАЙ ХУУЛИАС . . . </a:t>
            </a:r>
            <a:endParaRPr lang="mn-MN" sz="1600" dirty="0">
              <a:solidFill>
                <a:schemeClr val="accent4">
                  <a:lumMod val="75000"/>
                </a:schemeClr>
              </a:solidFill>
              <a:latin typeface="+mn-lt"/>
            </a:endParaRPr>
          </a:p>
        </p:txBody>
      </p:sp>
      <p:grpSp>
        <p:nvGrpSpPr>
          <p:cNvPr id="23" name="Group 22"/>
          <p:cNvGrpSpPr/>
          <p:nvPr/>
        </p:nvGrpSpPr>
        <p:grpSpPr>
          <a:xfrm>
            <a:off x="-152400" y="3867150"/>
            <a:ext cx="9677400" cy="951978"/>
            <a:chOff x="0" y="0"/>
            <a:chExt cx="8678316" cy="951978"/>
          </a:xfrm>
        </p:grpSpPr>
        <p:sp>
          <p:nvSpPr>
            <p:cNvPr id="29" name="Rounded Rectangle 28"/>
            <p:cNvSpPr/>
            <p:nvPr/>
          </p:nvSpPr>
          <p:spPr>
            <a:xfrm>
              <a:off x="0" y="0"/>
              <a:ext cx="8678316" cy="95197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4"/>
            <p:cNvSpPr/>
            <p:nvPr/>
          </p:nvSpPr>
          <p:spPr>
            <a:xfrm>
              <a:off x="27882" y="27882"/>
              <a:ext cx="8622552" cy="8962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0" lang="mn-MN"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Сонгуулийн автоматжуулсан системийн иж бүрдлийг  шалган туршиж, баталгаажуулах ажлын хэсэг  </a:t>
              </a:r>
              <a:endParaRPr lang="en-US" sz="2800" kern="1200" dirty="0">
                <a:solidFill>
                  <a:schemeClr val="bg1"/>
                </a:solidFill>
                <a:latin typeface="Arial" panose="020B0604020202020204" pitchFamily="34" charset="0"/>
                <a:cs typeface="Arial" panose="020B0604020202020204" pitchFamily="34" charset="0"/>
              </a:endParaRPr>
            </a:p>
          </p:txBody>
        </p:sp>
      </p:grpSp>
      <p:sp>
        <p:nvSpPr>
          <p:cNvPr id="31" name="Google Shape;134;p25"/>
          <p:cNvSpPr/>
          <p:nvPr/>
        </p:nvSpPr>
        <p:spPr>
          <a:xfrm rot="16200000" flipH="1">
            <a:off x="-526649"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6111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3DB44502-F68B-4BFA-917E-E6F4D2D0D57A}"/>
              </a:ext>
            </a:extLst>
          </p:cNvPr>
          <p:cNvSpPr>
            <a:spLocks noGrp="1"/>
          </p:cNvSpPr>
          <p:nvPr>
            <p:ph type="body" sz="quarter" idx="3"/>
          </p:nvPr>
        </p:nvSpPr>
        <p:spPr>
          <a:xfrm>
            <a:off x="457201" y="1119849"/>
            <a:ext cx="4041775" cy="479822"/>
          </a:xfrm>
        </p:spPr>
        <p:txBody>
          <a:bodyPr/>
          <a:lstStyle/>
          <a:p>
            <a:r>
              <a:rPr lang="mn-MN" b="0" dirty="0"/>
              <a:t>ГЭРЧИЛГЭЭ</a:t>
            </a:r>
            <a:endParaRPr lang="en-US" b="0" dirty="0"/>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57200" y="1733550"/>
            <a:ext cx="4041775" cy="2694516"/>
          </a:xfrm>
        </p:spPr>
      </p:pic>
      <p:sp>
        <p:nvSpPr>
          <p:cNvPr id="10" name="Title 1"/>
          <p:cNvSpPr txBox="1">
            <a:spLocks/>
          </p:cNvSpPr>
          <p:nvPr/>
        </p:nvSpPr>
        <p:spPr>
          <a:xfrm>
            <a:off x="239222" y="257566"/>
            <a:ext cx="7139836" cy="713984"/>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9pPr>
          </a:lstStyle>
          <a:p>
            <a:pPr marL="342900" indent="-342900">
              <a:spcBef>
                <a:spcPct val="20000"/>
              </a:spcBef>
              <a:defRPr/>
            </a:pPr>
            <a:r>
              <a:rPr lang="mn-MN" sz="2000" dirty="0">
                <a:solidFill>
                  <a:schemeClr val="accent3">
                    <a:lumMod val="75000"/>
                  </a:schemeClr>
                </a:solidFill>
                <a:latin typeface="Arial" panose="020B0604020202020204" pitchFamily="34" charset="0"/>
                <a:cs typeface="Arial" panose="020B0604020202020204" pitchFamily="34" charset="0"/>
              </a:rPr>
              <a:t>АВТОМАТЖУУЛСАН СИСТЕМИЙГ БАТАЛГААЖУУЛАХ</a:t>
            </a:r>
          </a:p>
        </p:txBody>
      </p:sp>
      <p:sp>
        <p:nvSpPr>
          <p:cNvPr id="11" name="Google Shape;134;p25"/>
          <p:cNvSpPr/>
          <p:nvPr/>
        </p:nvSpPr>
        <p:spPr>
          <a:xfrm rot="16200000" flipH="1">
            <a:off x="-402750" y="361793"/>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p25"/>
          <p:cNvSpPr/>
          <p:nvPr/>
        </p:nvSpPr>
        <p:spPr>
          <a:xfrm rot="16200000" flipH="1">
            <a:off x="7987329" y="-163529"/>
            <a:ext cx="548400" cy="176494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 Placeholder 2">
            <a:extLst>
              <a:ext uri="{FF2B5EF4-FFF2-40B4-BE49-F238E27FC236}">
                <a16:creationId xmlns:a16="http://schemas.microsoft.com/office/drawing/2014/main" xmlns="" id="{E85CC518-87AF-49E0-8569-DECEA2DCBE86}"/>
              </a:ext>
            </a:extLst>
          </p:cNvPr>
          <p:cNvSpPr txBox="1">
            <a:spLocks/>
          </p:cNvSpPr>
          <p:nvPr/>
        </p:nvSpPr>
        <p:spPr>
          <a:xfrm>
            <a:off x="4648200" y="1155145"/>
            <a:ext cx="4040188" cy="4798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1"/>
              </a:buClr>
              <a:buSzPts val="1200"/>
              <a:buFont typeface="Catamaran Thin"/>
              <a:buNone/>
              <a:defRPr sz="1800" b="1" i="0" u="none" strike="noStrike" cap="none">
                <a:solidFill>
                  <a:schemeClr val="dk1"/>
                </a:solidFill>
                <a:latin typeface="Catamaran Thin"/>
                <a:ea typeface="Catamaran Thin"/>
                <a:cs typeface="Catamaran Thin"/>
                <a:sym typeface="Catamaran Thin"/>
              </a:defRPr>
            </a:lvl1pPr>
            <a:lvl2pPr marL="342900" marR="0" lvl="1" indent="0" algn="l" rtl="0">
              <a:lnSpc>
                <a:spcPct val="115000"/>
              </a:lnSpc>
              <a:spcBef>
                <a:spcPts val="1600"/>
              </a:spcBef>
              <a:spcAft>
                <a:spcPts val="0"/>
              </a:spcAft>
              <a:buClr>
                <a:schemeClr val="dk1"/>
              </a:buClr>
              <a:buSzPts val="1200"/>
              <a:buFont typeface="Catamaran Thin"/>
              <a:buNone/>
              <a:defRPr sz="1500" b="1" i="0" u="none" strike="noStrike" cap="none">
                <a:solidFill>
                  <a:schemeClr val="dk1"/>
                </a:solidFill>
                <a:latin typeface="Catamaran Thin"/>
                <a:ea typeface="Catamaran Thin"/>
                <a:cs typeface="Catamaran Thin"/>
                <a:sym typeface="Catamaran Thin"/>
              </a:defRPr>
            </a:lvl2pPr>
            <a:lvl3pPr marL="685800" marR="0" lvl="2" indent="0" algn="l" rtl="0">
              <a:lnSpc>
                <a:spcPct val="115000"/>
              </a:lnSpc>
              <a:spcBef>
                <a:spcPts val="1600"/>
              </a:spcBef>
              <a:spcAft>
                <a:spcPts val="0"/>
              </a:spcAft>
              <a:buClr>
                <a:schemeClr val="dk1"/>
              </a:buClr>
              <a:buSzPts val="1200"/>
              <a:buFont typeface="Catamaran Thin"/>
              <a:buNone/>
              <a:defRPr sz="1400" b="1" i="0" u="none" strike="noStrike" cap="none">
                <a:solidFill>
                  <a:schemeClr val="dk1"/>
                </a:solidFill>
                <a:latin typeface="Catamaran Thin"/>
                <a:ea typeface="Catamaran Thin"/>
                <a:cs typeface="Catamaran Thin"/>
                <a:sym typeface="Catamaran Thin"/>
              </a:defRPr>
            </a:lvl3pPr>
            <a:lvl4pPr marL="1028700" marR="0" lvl="3" indent="0" algn="l" rtl="0">
              <a:lnSpc>
                <a:spcPct val="115000"/>
              </a:lnSpc>
              <a:spcBef>
                <a:spcPts val="1600"/>
              </a:spcBef>
              <a:spcAft>
                <a:spcPts val="0"/>
              </a:spcAft>
              <a:buClr>
                <a:schemeClr val="dk1"/>
              </a:buClr>
              <a:buSzPts val="1200"/>
              <a:buFont typeface="Catamaran Thin"/>
              <a:buNone/>
              <a:defRPr sz="1200" b="1" i="0" u="none" strike="noStrike" cap="none">
                <a:solidFill>
                  <a:schemeClr val="dk1"/>
                </a:solidFill>
                <a:latin typeface="Catamaran Thin"/>
                <a:ea typeface="Catamaran Thin"/>
                <a:cs typeface="Catamaran Thin"/>
                <a:sym typeface="Catamaran Thin"/>
              </a:defRPr>
            </a:lvl4pPr>
            <a:lvl5pPr marL="1371600" marR="0" lvl="4" indent="0" algn="l" rtl="0">
              <a:lnSpc>
                <a:spcPct val="115000"/>
              </a:lnSpc>
              <a:spcBef>
                <a:spcPts val="1600"/>
              </a:spcBef>
              <a:spcAft>
                <a:spcPts val="0"/>
              </a:spcAft>
              <a:buClr>
                <a:schemeClr val="dk1"/>
              </a:buClr>
              <a:buSzPts val="1200"/>
              <a:buFont typeface="Catamaran Thin"/>
              <a:buNone/>
              <a:defRPr sz="1200" b="1" i="0" u="none" strike="noStrike" cap="none">
                <a:solidFill>
                  <a:schemeClr val="dk1"/>
                </a:solidFill>
                <a:latin typeface="Catamaran Thin"/>
                <a:ea typeface="Catamaran Thin"/>
                <a:cs typeface="Catamaran Thin"/>
                <a:sym typeface="Catamaran Thin"/>
              </a:defRPr>
            </a:lvl5pPr>
            <a:lvl6pPr marL="1714500" marR="0" lvl="5" indent="0" algn="l" rtl="0">
              <a:lnSpc>
                <a:spcPct val="115000"/>
              </a:lnSpc>
              <a:spcBef>
                <a:spcPts val="1600"/>
              </a:spcBef>
              <a:spcAft>
                <a:spcPts val="0"/>
              </a:spcAft>
              <a:buClr>
                <a:schemeClr val="dk1"/>
              </a:buClr>
              <a:buSzPts val="1200"/>
              <a:buFont typeface="Catamaran Thin"/>
              <a:buNone/>
              <a:defRPr sz="1200" b="1" i="0" u="none" strike="noStrike" cap="none">
                <a:solidFill>
                  <a:schemeClr val="dk1"/>
                </a:solidFill>
                <a:latin typeface="Catamaran Thin"/>
                <a:ea typeface="Catamaran Thin"/>
                <a:cs typeface="Catamaran Thin"/>
                <a:sym typeface="Catamaran Thin"/>
              </a:defRPr>
            </a:lvl6pPr>
            <a:lvl7pPr marL="2057400" marR="0" lvl="6" indent="0" algn="l" rtl="0">
              <a:lnSpc>
                <a:spcPct val="115000"/>
              </a:lnSpc>
              <a:spcBef>
                <a:spcPts val="1600"/>
              </a:spcBef>
              <a:spcAft>
                <a:spcPts val="0"/>
              </a:spcAft>
              <a:buClr>
                <a:schemeClr val="dk1"/>
              </a:buClr>
              <a:buSzPts val="1200"/>
              <a:buFont typeface="Catamaran Thin"/>
              <a:buNone/>
              <a:defRPr sz="1200" b="1" i="0" u="none" strike="noStrike" cap="none">
                <a:solidFill>
                  <a:schemeClr val="dk1"/>
                </a:solidFill>
                <a:latin typeface="Catamaran Thin"/>
                <a:ea typeface="Catamaran Thin"/>
                <a:cs typeface="Catamaran Thin"/>
                <a:sym typeface="Catamaran Thin"/>
              </a:defRPr>
            </a:lvl7pPr>
            <a:lvl8pPr marL="2400300" marR="0" lvl="7" indent="0" algn="l" rtl="0">
              <a:lnSpc>
                <a:spcPct val="115000"/>
              </a:lnSpc>
              <a:spcBef>
                <a:spcPts val="1600"/>
              </a:spcBef>
              <a:spcAft>
                <a:spcPts val="0"/>
              </a:spcAft>
              <a:buClr>
                <a:schemeClr val="dk1"/>
              </a:buClr>
              <a:buSzPts val="1200"/>
              <a:buFont typeface="Catamaran Thin"/>
              <a:buNone/>
              <a:defRPr sz="1200" b="1" i="0" u="none" strike="noStrike" cap="none">
                <a:solidFill>
                  <a:schemeClr val="dk1"/>
                </a:solidFill>
                <a:latin typeface="Catamaran Thin"/>
                <a:ea typeface="Catamaran Thin"/>
                <a:cs typeface="Catamaran Thin"/>
                <a:sym typeface="Catamaran Thin"/>
              </a:defRPr>
            </a:lvl8pPr>
            <a:lvl9pPr marL="2743200" marR="0" lvl="8" indent="0" algn="l" rtl="0">
              <a:lnSpc>
                <a:spcPct val="115000"/>
              </a:lnSpc>
              <a:spcBef>
                <a:spcPts val="1600"/>
              </a:spcBef>
              <a:spcAft>
                <a:spcPts val="1600"/>
              </a:spcAft>
              <a:buClr>
                <a:schemeClr val="dk1"/>
              </a:buClr>
              <a:buSzPts val="1200"/>
              <a:buFont typeface="Catamaran Thin"/>
              <a:buNone/>
              <a:defRPr sz="1200" b="1" i="0" u="none" strike="noStrike" cap="none">
                <a:solidFill>
                  <a:schemeClr val="dk1"/>
                </a:solidFill>
                <a:latin typeface="Catamaran Thin"/>
                <a:ea typeface="Catamaran Thin"/>
                <a:cs typeface="Catamaran Thin"/>
                <a:sym typeface="Catamaran Thin"/>
              </a:defRPr>
            </a:lvl9pPr>
          </a:lstStyle>
          <a:p>
            <a:r>
              <a:rPr lang="mn-MN" b="0"/>
              <a:t>АЖЛЫН ХЭСЭГ</a:t>
            </a:r>
            <a:endParaRPr lang="en-US" b="0" dirty="0"/>
          </a:p>
        </p:txBody>
      </p:sp>
      <p:pic>
        <p:nvPicPr>
          <p:cNvPr id="16"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769375"/>
            <a:ext cx="4040188" cy="2693458"/>
          </a:xfrm>
          <a:prstGeom prst="rect">
            <a:avLst/>
          </a:prstGeom>
          <a:noFill/>
          <a:ln>
            <a:noFill/>
          </a:ln>
        </p:spPr>
      </p:pic>
    </p:spTree>
    <p:extLst>
      <p:ext uri="{BB962C8B-B14F-4D97-AF65-F5344CB8AC3E}">
        <p14:creationId xmlns:p14="http://schemas.microsoft.com/office/powerpoint/2010/main" val="822075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066800" y="206573"/>
            <a:ext cx="8098692" cy="369332"/>
          </a:xfrm>
          <a:prstGeom prst="rect">
            <a:avLst/>
          </a:prstGeom>
        </p:spPr>
        <p:txBody>
          <a:bodyPr wrap="none">
            <a:spAutoFit/>
          </a:bodyPr>
          <a:lstStyle/>
          <a:p>
            <a:r>
              <a:rPr lang="mn-MN" sz="1800" b="1" dirty="0">
                <a:solidFill>
                  <a:schemeClr val="accent4">
                    <a:lumMod val="75000"/>
                  </a:schemeClr>
                </a:solidFill>
                <a:latin typeface="+mn-lt"/>
                <a:cs typeface="Times New Roman" panose="02020603050405020304" pitchFamily="18" charset="0"/>
              </a:rPr>
              <a:t>СОНГУУЛИЙН АВТОМАТЖУУЛСАН СИСТЕМИЙН ТУХАЙ ХУУЛИАС . . . </a:t>
            </a:r>
            <a:endParaRPr lang="mn-MN" sz="1800" dirty="0">
              <a:solidFill>
                <a:schemeClr val="accent4">
                  <a:lumMod val="75000"/>
                </a:schemeClr>
              </a:solidFill>
              <a:latin typeface="+mn-lt"/>
            </a:endParaRPr>
          </a:p>
        </p:txBody>
      </p:sp>
      <p:sp>
        <p:nvSpPr>
          <p:cNvPr id="6" name="Content Placeholder 2"/>
          <p:cNvSpPr txBox="1">
            <a:spLocks/>
          </p:cNvSpPr>
          <p:nvPr/>
        </p:nvSpPr>
        <p:spPr>
          <a:xfrm>
            <a:off x="21821" y="742950"/>
            <a:ext cx="8893579" cy="33528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fontAlgn="t"/>
            <a:r>
              <a:rPr lang="mn-MN" sz="2000" b="1" dirty="0">
                <a:latin typeface="Arial" panose="020B0604020202020204" pitchFamily="34" charset="0"/>
                <a:cs typeface="Arial" panose="020B0604020202020204" pitchFamily="34" charset="0"/>
              </a:rPr>
              <a:t>27 дугаар зүйл. Сонгуулийн автоматжуулсан системээс </a:t>
            </a:r>
          </a:p>
          <a:p>
            <a:pPr algn="ctr" fontAlgn="t"/>
            <a:r>
              <a:rPr lang="mn-MN" sz="2000" b="1" dirty="0">
                <a:latin typeface="Arial" panose="020B0604020202020204" pitchFamily="34" charset="0"/>
                <a:cs typeface="Arial" panose="020B0604020202020204" pitchFamily="34" charset="0"/>
              </a:rPr>
              <a:t>гар ажиллагаанд шилжих</a:t>
            </a:r>
            <a:br>
              <a:rPr lang="mn-MN" sz="2000" b="1" dirty="0">
                <a:latin typeface="Arial" panose="020B0604020202020204" pitchFamily="34" charset="0"/>
                <a:cs typeface="Arial" panose="020B0604020202020204" pitchFamily="34" charset="0"/>
              </a:rPr>
            </a:br>
            <a:endParaRPr lang="mn-MN" sz="2000" b="1" dirty="0">
              <a:latin typeface="Arial" panose="020B0604020202020204" pitchFamily="34" charset="0"/>
              <a:cs typeface="Arial" panose="020B0604020202020204" pitchFamily="34" charset="0"/>
            </a:endParaRPr>
          </a:p>
          <a:p>
            <a:pPr algn="just" fontAlgn="t"/>
            <a:r>
              <a:rPr lang="mn-MN" sz="2000" dirty="0">
                <a:latin typeface="Arial" panose="020B0604020202020204" pitchFamily="34" charset="0"/>
                <a:cs typeface="Arial" panose="020B0604020202020204" pitchFamily="34" charset="0"/>
              </a:rPr>
              <a:t>27.1.Сонгуулийн автоматжуулсан системийн автоматжуулах хэрэгслийн иж бүрдэлд гэмтэл, саатал гарсны улмаас гар ажиллагаанд шилжих үндэслэл, журмыг Сонгуулийн ерөнхий хороо баталж мөрдүүлнэ.</a:t>
            </a:r>
          </a:p>
          <a:p>
            <a:pPr fontAlgn="t"/>
            <a:endParaRPr lang="mn-MN" sz="2000" dirty="0">
              <a:latin typeface="Arial" panose="020B0604020202020204" pitchFamily="34" charset="0"/>
              <a:cs typeface="Arial" panose="020B0604020202020204" pitchFamily="34" charset="0"/>
            </a:endParaRPr>
          </a:p>
          <a:p>
            <a:pPr marL="400050" lvl="1" algn="just" fontAlgn="t"/>
            <a:r>
              <a:rPr lang="mn-MN" sz="1800" i="1" dirty="0">
                <a:latin typeface="Arial" panose="020B0604020202020204" pitchFamily="34" charset="0"/>
                <a:cs typeface="Arial" panose="020B0604020202020204" pitchFamily="34" charset="0"/>
              </a:rPr>
              <a:t>   Монгол Улсын Сонгуулийн ерөнхий хорооны 2012 оны 05 дугаар сарын 28-ны өдрийн 72 дугаар тогтоолоор баталсан </a:t>
            </a:r>
            <a:r>
              <a:rPr lang="mn-MN" sz="1800" b="1" i="1" dirty="0">
                <a:solidFill>
                  <a:srgbClr val="002060"/>
                </a:solidFill>
                <a:latin typeface="Arial" panose="020B0604020202020204" pitchFamily="34" charset="0"/>
                <a:cs typeface="Arial" panose="020B0604020202020204" pitchFamily="34" charset="0"/>
              </a:rPr>
              <a:t>“Сонгуулийн автоматжуулсан системийн автоматжуулах хэрэгслийн иж бүрдэлд гэмтэл, саатал гарсны улмаас гар ажиллагаанд шилжих журам”</a:t>
            </a:r>
          </a:p>
        </p:txBody>
      </p:sp>
    </p:spTree>
    <p:extLst>
      <p:ext uri="{BB962C8B-B14F-4D97-AF65-F5344CB8AC3E}">
        <p14:creationId xmlns:p14="http://schemas.microsoft.com/office/powerpoint/2010/main" val="401571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066800" y="206573"/>
            <a:ext cx="8098692" cy="369332"/>
          </a:xfrm>
          <a:prstGeom prst="rect">
            <a:avLst/>
          </a:prstGeom>
        </p:spPr>
        <p:txBody>
          <a:bodyPr wrap="none">
            <a:spAutoFit/>
          </a:bodyPr>
          <a:lstStyle/>
          <a:p>
            <a:r>
              <a:rPr lang="mn-MN" sz="1800" b="1" dirty="0">
                <a:solidFill>
                  <a:schemeClr val="accent4">
                    <a:lumMod val="75000"/>
                  </a:schemeClr>
                </a:solidFill>
                <a:latin typeface="+mn-lt"/>
                <a:cs typeface="Times New Roman" panose="02020603050405020304" pitchFamily="18" charset="0"/>
              </a:rPr>
              <a:t>СОНГУУЛИЙН АВТОМАТЖУУЛСАН СИСТЕМИЙН ТУХАЙ ХУУЛИАС . . . </a:t>
            </a:r>
            <a:endParaRPr lang="mn-MN" sz="1800" dirty="0">
              <a:solidFill>
                <a:schemeClr val="accent4">
                  <a:lumMod val="75000"/>
                </a:schemeClr>
              </a:solidFill>
              <a:latin typeface="+mn-lt"/>
            </a:endParaRPr>
          </a:p>
        </p:txBody>
      </p:sp>
      <p:sp>
        <p:nvSpPr>
          <p:cNvPr id="7" name="Content Placeholder 2"/>
          <p:cNvSpPr txBox="1">
            <a:spLocks/>
          </p:cNvSpPr>
          <p:nvPr/>
        </p:nvSpPr>
        <p:spPr>
          <a:xfrm>
            <a:off x="112396" y="742950"/>
            <a:ext cx="8879204" cy="350925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800" b="1" dirty="0">
                <a:latin typeface="Arial" panose="020B0604020202020204" pitchFamily="34" charset="0"/>
                <a:cs typeface="Arial" panose="020B0604020202020204" pitchFamily="34" charset="0"/>
              </a:rPr>
              <a:t>30 дугаар зүйл. Хууль тогтоомж зөрчигчид хүлээлгэх хариуцлага</a:t>
            </a:r>
            <a:br>
              <a:rPr lang="mn-MN" sz="1800" b="1" dirty="0">
                <a:latin typeface="Arial" panose="020B0604020202020204" pitchFamily="34" charset="0"/>
                <a:cs typeface="Arial" panose="020B0604020202020204" pitchFamily="34" charset="0"/>
              </a:rPr>
            </a:br>
            <a:endParaRPr lang="mn-MN" sz="1800" b="1" dirty="0">
              <a:latin typeface="Arial" panose="020B0604020202020204" pitchFamily="34" charset="0"/>
              <a:cs typeface="Arial" panose="020B0604020202020204" pitchFamily="34" charset="0"/>
            </a:endParaRPr>
          </a:p>
          <a:p>
            <a:pPr algn="just" fontAlgn="t"/>
            <a:r>
              <a:rPr lang="mn-MN" sz="1800" dirty="0">
                <a:latin typeface="Arial" panose="020B0604020202020204" pitchFamily="34" charset="0"/>
                <a:cs typeface="Arial" panose="020B0604020202020204" pitchFamily="34" charset="0"/>
              </a:rPr>
              <a:t>30.1. Энэ хуулийг зөрчсөн албан тушаалтны үйлдэл нь гэмт хэргийн шинжгүй бол Төрийн албаны тухай хуульд заасан хариуцлага хүлээлгэнэ.</a:t>
            </a:r>
          </a:p>
          <a:p>
            <a:pPr fontAlgn="t"/>
            <a:endParaRPr lang="mn-MN" sz="1800" dirty="0">
              <a:latin typeface="Arial" panose="020B0604020202020204" pitchFamily="34" charset="0"/>
              <a:cs typeface="Arial" panose="020B0604020202020204" pitchFamily="34" charset="0"/>
            </a:endParaRPr>
          </a:p>
          <a:p>
            <a:pPr algn="just" fontAlgn="t"/>
            <a:r>
              <a:rPr lang="mn-MN" sz="1800" dirty="0">
                <a:latin typeface="Arial" panose="020B0604020202020204" pitchFamily="34" charset="0"/>
                <a:cs typeface="Arial" panose="020B0604020202020204" pitchFamily="34" charset="0"/>
              </a:rPr>
              <a:t>30.2. Энэ хуулийг зөрчсөн хүн, хуулийн этгээдэд Эрүүгийн хууль, эсхүл Зөрчлийн тухай хуульд заасан хариуцлага хүлээлгэнэ.</a:t>
            </a:r>
          </a:p>
          <a:p>
            <a:pPr fontAlgn="t"/>
            <a:endParaRPr lang="mn-MN" sz="1800" dirty="0">
              <a:latin typeface="Arial" panose="020B0604020202020204" pitchFamily="34" charset="0"/>
              <a:cs typeface="Arial" panose="020B0604020202020204" pitchFamily="34" charset="0"/>
            </a:endParaRPr>
          </a:p>
          <a:p>
            <a:pPr algn="just" fontAlgn="t"/>
            <a:r>
              <a:rPr lang="mn-MN" sz="1800" dirty="0">
                <a:latin typeface="Arial" panose="020B0604020202020204" pitchFamily="34" charset="0"/>
                <a:cs typeface="Arial" panose="020B0604020202020204" pitchFamily="34" charset="0"/>
              </a:rPr>
              <a:t>30.3. Сонгуулийн автоматжуулсан системийн тухай хууль зөрчигчид торгох шийтгэл оногдуулсан нь тухайн зөрчлийг арилгах, зөрчлийн улмаас бусдад учруулсан хохирлыг нөхөн төлөх хариуцлагаас чөлөөлөх үндэслэл болохгүй.</a:t>
            </a:r>
          </a:p>
        </p:txBody>
      </p:sp>
    </p:spTree>
    <p:extLst>
      <p:ext uri="{BB962C8B-B14F-4D97-AF65-F5344CB8AC3E}">
        <p14:creationId xmlns:p14="http://schemas.microsoft.com/office/powerpoint/2010/main" val="1090567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ctrTitle" idx="4"/>
          </p:nvPr>
        </p:nvSpPr>
        <p:spPr>
          <a:xfrm rot="5400000">
            <a:off x="5638328" y="2191222"/>
            <a:ext cx="5033980" cy="122303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mn-MN" sz="4400" dirty="0">
                <a:solidFill>
                  <a:schemeClr val="accent1">
                    <a:lumMod val="20000"/>
                    <a:lumOff val="80000"/>
                  </a:schemeClr>
                </a:solidFill>
              </a:rPr>
              <a:t>ХУУЛЬ, ЭРХ</a:t>
            </a:r>
            <a:r>
              <a:rPr lang="en-US" sz="4400" dirty="0">
                <a:solidFill>
                  <a:schemeClr val="accent1">
                    <a:lumMod val="20000"/>
                    <a:lumOff val="80000"/>
                  </a:schemeClr>
                </a:solidFill>
              </a:rPr>
              <a:t> </a:t>
            </a:r>
            <a:r>
              <a:rPr lang="mn-MN" sz="4400" dirty="0">
                <a:solidFill>
                  <a:schemeClr val="accent1">
                    <a:lumMod val="20000"/>
                    <a:lumOff val="80000"/>
                  </a:schemeClr>
                </a:solidFill>
              </a:rPr>
              <a:t>ЗҮЙ</a:t>
            </a:r>
            <a:endParaRPr sz="4400" dirty="0">
              <a:solidFill>
                <a:schemeClr val="accent1">
                  <a:lumMod val="20000"/>
                  <a:lumOff val="80000"/>
                </a:schemeClr>
              </a:solidFill>
            </a:endParaRPr>
          </a:p>
        </p:txBody>
      </p:sp>
      <p:sp>
        <p:nvSpPr>
          <p:cNvPr id="191" name="Google Shape;191;p29"/>
          <p:cNvSpPr/>
          <p:nvPr/>
        </p:nvSpPr>
        <p:spPr>
          <a:xfrm>
            <a:off x="0" y="2632200"/>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rot="10800000" flipH="1">
            <a:off x="0" y="2424900"/>
            <a:ext cx="7215000" cy="207300"/>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Content Placeholder 4">
            <a:extLst>
              <a:ext uri="{FF2B5EF4-FFF2-40B4-BE49-F238E27FC236}">
                <a16:creationId xmlns:a16="http://schemas.microsoft.com/office/drawing/2014/main" xmlns="" id="{206F3192-41C5-4D57-A23D-EFEA0ABAF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590550"/>
            <a:ext cx="1524000" cy="1692402"/>
          </a:xfrm>
          <a:prstGeom prst="rect">
            <a:avLst/>
          </a:prstGeom>
          <a:noFill/>
          <a:ln>
            <a:noFill/>
          </a:ln>
        </p:spPr>
      </p:pic>
      <p:sp>
        <p:nvSpPr>
          <p:cNvPr id="19" name="Rectangle 18">
            <a:extLst>
              <a:ext uri="{FF2B5EF4-FFF2-40B4-BE49-F238E27FC236}">
                <a16:creationId xmlns:a16="http://schemas.microsoft.com/office/drawing/2014/main" xmlns="" id="{118059F1-7A22-4A20-AE9C-55C5FB5BD488}"/>
              </a:ext>
            </a:extLst>
          </p:cNvPr>
          <p:cNvSpPr/>
          <p:nvPr/>
        </p:nvSpPr>
        <p:spPr>
          <a:xfrm>
            <a:off x="609600" y="3276600"/>
            <a:ext cx="6172200" cy="820674"/>
          </a:xfrm>
          <a:prstGeom prst="rect">
            <a:avLst/>
          </a:prstGeom>
        </p:spPr>
        <p:txBody>
          <a:bodyPr wrap="square">
            <a:spAutoFit/>
          </a:bodyPr>
          <a:lstStyle/>
          <a:p>
            <a:pPr lvl="0" algn="ctr">
              <a:lnSpc>
                <a:spcPct val="150000"/>
              </a:lnSpc>
            </a:pPr>
            <a:r>
              <a:rPr lang="mn-MN" sz="3600" b="1" dirty="0">
                <a:solidFill>
                  <a:schemeClr val="bg1"/>
                </a:solidFill>
                <a:latin typeface="+mn-lt"/>
                <a:cs typeface="Times New Roman" pitchFamily="18" charset="0"/>
              </a:rPr>
              <a:t>ЗӨРЧЛИЙН </a:t>
            </a:r>
            <a:r>
              <a:rPr lang="ru-RU" sz="3600" b="1" dirty="0">
                <a:solidFill>
                  <a:schemeClr val="bg1"/>
                </a:solidFill>
                <a:latin typeface="+mn-lt"/>
                <a:cs typeface="Times New Roman" panose="02020603050405020304" pitchFamily="18" charset="0"/>
              </a:rPr>
              <a:t>ТУХАЙ ХУУЛ</a:t>
            </a:r>
            <a:r>
              <a:rPr lang="mn-MN" sz="3600" b="1" dirty="0">
                <a:solidFill>
                  <a:schemeClr val="bg1"/>
                </a:solidFill>
                <a:latin typeface="+mn-lt"/>
                <a:cs typeface="Times New Roman" panose="02020603050405020304" pitchFamily="18" charset="0"/>
              </a:rPr>
              <a:t>Ь</a:t>
            </a:r>
            <a:endParaRPr lang="en-US" sz="3600" b="1" dirty="0">
              <a:solidFill>
                <a:schemeClr val="bg1"/>
              </a:solidFill>
              <a:latin typeface="+mn-lt"/>
            </a:endParaRPr>
          </a:p>
        </p:txBody>
      </p:sp>
    </p:spTree>
    <p:extLst>
      <p:ext uri="{BB962C8B-B14F-4D97-AF65-F5344CB8AC3E}">
        <p14:creationId xmlns:p14="http://schemas.microsoft.com/office/powerpoint/2010/main" val="3798007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990600" y="133350"/>
            <a:ext cx="5181227" cy="461665"/>
          </a:xfrm>
          <a:prstGeom prst="rect">
            <a:avLst/>
          </a:prstGeom>
        </p:spPr>
        <p:txBody>
          <a:bodyPr wrap="none">
            <a:spAutoFit/>
          </a:bodyPr>
          <a:lstStyle/>
          <a:p>
            <a:r>
              <a:rPr lang="mn-MN" sz="2400" dirty="0">
                <a:solidFill>
                  <a:schemeClr val="accent3">
                    <a:lumMod val="75000"/>
                  </a:schemeClr>
                </a:solidFill>
                <a:latin typeface="+mn-lt"/>
                <a:cs typeface="Times New Roman" panose="02020603050405020304" pitchFamily="18" charset="0"/>
              </a:rPr>
              <a:t>ЗӨРЧЛИЙН ТУХАЙ ХУУЛИАС . . . </a:t>
            </a:r>
            <a:endParaRPr lang="mn-MN" sz="2400" dirty="0">
              <a:solidFill>
                <a:schemeClr val="accent3">
                  <a:lumMod val="75000"/>
                </a:schemeClr>
              </a:solidFill>
              <a:latin typeface="+mn-lt"/>
            </a:endParaRPr>
          </a:p>
        </p:txBody>
      </p:sp>
      <p:sp>
        <p:nvSpPr>
          <p:cNvPr id="6" name="Content Placeholder 2"/>
          <p:cNvSpPr txBox="1">
            <a:spLocks/>
          </p:cNvSpPr>
          <p:nvPr/>
        </p:nvSpPr>
        <p:spPr>
          <a:xfrm>
            <a:off x="419100" y="914400"/>
            <a:ext cx="8420100" cy="33378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800" b="1" dirty="0">
                <a:latin typeface="Arial" panose="020B0604020202020204" pitchFamily="34" charset="0"/>
                <a:cs typeface="Arial" panose="020B0604020202020204" pitchFamily="34" charset="0"/>
              </a:rPr>
              <a:t>17.1 дүгээр зүйл. Сонгуулийн хуулийг зөрчих</a:t>
            </a:r>
          </a:p>
          <a:p>
            <a:pPr algn="just" fontAlgn="t"/>
            <a:r>
              <a:rPr lang="mn-MN" sz="2000" dirty="0">
                <a:latin typeface="Arial" panose="020B0604020202020204" pitchFamily="34" charset="0"/>
                <a:cs typeface="Arial" panose="020B0604020202020204" pitchFamily="34" charset="0"/>
              </a:rPr>
              <a:t>30.Сонгогч нь:</a:t>
            </a:r>
          </a:p>
          <a:p>
            <a:pPr algn="just" fontAlgn="t"/>
            <a:r>
              <a:rPr lang="mn-MN" sz="2000" dirty="0">
                <a:latin typeface="Arial" panose="020B0604020202020204" pitchFamily="34" charset="0"/>
                <a:cs typeface="Arial" panose="020B0604020202020204" pitchFamily="34" charset="0"/>
              </a:rPr>
              <a:t>30.1.санал авах байрнаас саналын хуудас авч гарсан;</a:t>
            </a:r>
          </a:p>
          <a:p>
            <a:pPr algn="just" fontAlgn="t"/>
            <a:r>
              <a:rPr lang="mn-MN" sz="2000" dirty="0">
                <a:latin typeface="Arial" panose="020B0604020202020204" pitchFamily="34" charset="0"/>
                <a:cs typeface="Arial" panose="020B0604020202020204" pitchFamily="34" charset="0"/>
              </a:rPr>
              <a:t>30.2.саналын хуудсанд тэмдэглэсэн саналаа болон бусад сонгогчийн тэмдэглэсэн саналыг баримтжуулан зураг авсан, дүрс бичлэг хийсэн, шууд дамжуулсан, бусдад харуулсан;</a:t>
            </a:r>
          </a:p>
          <a:p>
            <a:pPr algn="just" fontAlgn="t"/>
            <a:r>
              <a:rPr lang="mn-MN" sz="2000" dirty="0">
                <a:latin typeface="Arial" panose="020B0604020202020204" pitchFamily="34" charset="0"/>
                <a:cs typeface="Arial" panose="020B0604020202020204" pitchFamily="34" charset="0"/>
              </a:rPr>
              <a:t>30.3.саналын хуудсанд зориулалтын бус үзгээр санал тэмдэглэсэн;</a:t>
            </a:r>
          </a:p>
          <a:p>
            <a:pPr algn="just" fontAlgn="t"/>
            <a:r>
              <a:rPr lang="mn-MN" sz="2000" dirty="0">
                <a:latin typeface="Arial" panose="020B0604020202020204" pitchFamily="34" charset="0"/>
                <a:cs typeface="Arial" panose="020B0604020202020204" pitchFamily="34" charset="0"/>
              </a:rPr>
              <a:t>30.4.аль нэг нэр дэвшигчийн төлөө санал өгөх, эсхүл өгөхгүй байхаар мөнгө, эд зүйл шаардсан, шаардаж авсан бол хүнийг арван мянган нэгжтэй тэнцэх хэмжээний төгрөгөөр торгоно.</a:t>
            </a:r>
          </a:p>
          <a:p>
            <a:pPr fontAlgn="t"/>
            <a:endParaRPr lang="mn-MN" sz="1800" dirty="0">
              <a:latin typeface="Arial" panose="020B0604020202020204" pitchFamily="34" charset="0"/>
              <a:cs typeface="Arial" panose="020B0604020202020204" pitchFamily="34" charset="0"/>
            </a:endParaRPr>
          </a:p>
          <a:p>
            <a:pPr fontAlgn="t"/>
            <a:endParaRPr lang="mn-MN" sz="1800" dirty="0">
              <a:latin typeface="Arial" panose="020B0604020202020204" pitchFamily="34" charset="0"/>
              <a:cs typeface="Arial" panose="020B0604020202020204" pitchFamily="34" charset="0"/>
            </a:endParaRPr>
          </a:p>
          <a:p>
            <a:pPr algn="just" fontAlgn="t"/>
            <a:r>
              <a:rPr lang="mn-MN" b="1" i="1" dirty="0">
                <a:solidFill>
                  <a:srgbClr val="C00000"/>
                </a:solidFill>
                <a:latin typeface="Arial" panose="020B0604020202020204" pitchFamily="34" charset="0"/>
                <a:cs typeface="Arial" panose="020B0604020202020204" pitchFamily="34" charset="0"/>
              </a:rPr>
              <a:t>		</a:t>
            </a:r>
            <a:endParaRPr lang="mn-MN" i="1" dirty="0">
              <a:latin typeface="Arial" panose="020B0604020202020204" pitchFamily="34" charset="0"/>
              <a:cs typeface="Arial" panose="020B0604020202020204" pitchFamily="34" charset="0"/>
            </a:endParaRPr>
          </a:p>
          <a:p>
            <a:pPr fontAlgn="t"/>
            <a:endParaRPr lang="mn-M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643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990600" y="133350"/>
            <a:ext cx="5181227" cy="461665"/>
          </a:xfrm>
          <a:prstGeom prst="rect">
            <a:avLst/>
          </a:prstGeom>
        </p:spPr>
        <p:txBody>
          <a:bodyPr wrap="none">
            <a:spAutoFit/>
          </a:bodyPr>
          <a:lstStyle/>
          <a:p>
            <a:r>
              <a:rPr lang="mn-MN" sz="2400" dirty="0">
                <a:solidFill>
                  <a:schemeClr val="accent3">
                    <a:lumMod val="75000"/>
                  </a:schemeClr>
                </a:solidFill>
                <a:latin typeface="+mn-lt"/>
                <a:cs typeface="Times New Roman" panose="02020603050405020304" pitchFamily="18" charset="0"/>
              </a:rPr>
              <a:t>ЗӨРЧЛИЙН ТУХАЙ ХУУЛИАС . . . </a:t>
            </a:r>
            <a:endParaRPr lang="mn-MN" sz="2400" dirty="0">
              <a:solidFill>
                <a:schemeClr val="accent3">
                  <a:lumMod val="75000"/>
                </a:schemeClr>
              </a:solidFill>
              <a:latin typeface="+mn-lt"/>
            </a:endParaRPr>
          </a:p>
        </p:txBody>
      </p:sp>
      <p:sp>
        <p:nvSpPr>
          <p:cNvPr id="7" name="Content Placeholder 2"/>
          <p:cNvSpPr txBox="1">
            <a:spLocks/>
          </p:cNvSpPr>
          <p:nvPr/>
        </p:nvSpPr>
        <p:spPr>
          <a:xfrm>
            <a:off x="419100" y="819150"/>
            <a:ext cx="8267700" cy="33378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2000" b="1" dirty="0">
                <a:latin typeface="Arial" panose="020B0604020202020204" pitchFamily="34" charset="0"/>
                <a:cs typeface="Arial" panose="020B0604020202020204" pitchFamily="34" charset="0"/>
              </a:rPr>
              <a:t>17.1 дүгээр зүйл. Сонгуулийн хуулийг зөрчих</a:t>
            </a:r>
          </a:p>
          <a:p>
            <a:pPr algn="just" fontAlgn="t"/>
            <a:r>
              <a:rPr lang="mn-MN" sz="2000" dirty="0">
                <a:latin typeface="Arial" panose="020B0604020202020204" pitchFamily="34" charset="0"/>
                <a:cs typeface="Arial" panose="020B0604020202020204" pitchFamily="34" charset="0"/>
              </a:rPr>
              <a:t>33.Ажиглагч хуульд заагаагүй эрх эдлүүлэхийг шаардах, хүч хэрэглэх, айлган сүрдүүлэх, худал мэдээлэл нийтэд тараах зэрэг хууль бус арга хэрэглэсэн нь эрүүгийн хариуцлага хүлээлгэхээргүй бол хүнийг таван мянган нэгжтэй тэнцэх хэмжээний төгрөгөөр, хуулийн этгээдийг тавин мянган нэгжтэй тэнцэх хэмжээний төгрөгөөр торгоно.</a:t>
            </a:r>
          </a:p>
          <a:p>
            <a:pPr algn="just" fontAlgn="t"/>
            <a:r>
              <a:rPr lang="mn-MN" sz="2000" dirty="0">
                <a:latin typeface="Arial" panose="020B0604020202020204" pitchFamily="34" charset="0"/>
                <a:cs typeface="Arial" panose="020B0604020202020204" pitchFamily="34" charset="0"/>
              </a:rPr>
              <a:t>35.Санал хураалтын дүн, сонгуулийн баримт бичгийг эрх бүхий байгууллагад хүргүүлэх, дамжуулахад саад учруулсан нь эрүүгийн хариуцлага хүлээлгэхээргүй бол хүнийг арван мянган нэгжтэй тэнцэх хэмжээний төгрөгөөр, хуулийн этгээдийг нэг зуун мянган нэгжтэй тэнцэх хэмжээний төгрөгөөр торгоно.</a:t>
            </a:r>
            <a:endParaRPr lang="mn-M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853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990600" y="133350"/>
            <a:ext cx="5181227" cy="461665"/>
          </a:xfrm>
          <a:prstGeom prst="rect">
            <a:avLst/>
          </a:prstGeom>
        </p:spPr>
        <p:txBody>
          <a:bodyPr wrap="none">
            <a:spAutoFit/>
          </a:bodyPr>
          <a:lstStyle/>
          <a:p>
            <a:r>
              <a:rPr lang="mn-MN" sz="2400" dirty="0">
                <a:solidFill>
                  <a:schemeClr val="accent3">
                    <a:lumMod val="75000"/>
                  </a:schemeClr>
                </a:solidFill>
                <a:latin typeface="+mn-lt"/>
                <a:cs typeface="Times New Roman" panose="02020603050405020304" pitchFamily="18" charset="0"/>
              </a:rPr>
              <a:t>ЗӨРЧЛИЙН ТУХАЙ ХУУЛИАС . . . </a:t>
            </a:r>
            <a:endParaRPr lang="mn-MN" sz="2400" dirty="0">
              <a:solidFill>
                <a:schemeClr val="accent3">
                  <a:lumMod val="75000"/>
                </a:schemeClr>
              </a:solidFill>
              <a:latin typeface="+mn-lt"/>
            </a:endParaRPr>
          </a:p>
        </p:txBody>
      </p:sp>
      <p:sp>
        <p:nvSpPr>
          <p:cNvPr id="3" name="Rectangle 2"/>
          <p:cNvSpPr/>
          <p:nvPr/>
        </p:nvSpPr>
        <p:spPr>
          <a:xfrm>
            <a:off x="357200" y="1071340"/>
            <a:ext cx="8329600" cy="3231654"/>
          </a:xfrm>
          <a:prstGeom prst="rect">
            <a:avLst/>
          </a:prstGeom>
        </p:spPr>
        <p:txBody>
          <a:bodyPr wrap="square">
            <a:spAutoFit/>
          </a:bodyPr>
          <a:lstStyle/>
          <a:p>
            <a:pPr algn="just" fontAlgn="t"/>
            <a:r>
              <a:rPr lang="mn-MN" sz="2000" dirty="0">
                <a:latin typeface="Arial" panose="020B0604020202020204" pitchFamily="34" charset="0"/>
                <a:cs typeface="Arial" panose="020B0604020202020204" pitchFamily="34" charset="0"/>
              </a:rPr>
              <a:t>36.Сонгуулийн автоматжуулсан системийг ашиглан явуулж байгаа мэдээллийн ажиллагаанд хуулиар эрх олгогдоогүй хүн, хуулийн этгээд хөндлөнгөөс оролцсон нь эрүүгийн хариуцлага хүлээлгэхээргүй бол хүнийг арван мянган нэгжтэй тэнцэх хэмжээний төгрөгөөр, хуулийн этгээдийг нэг зуун мянган нэгжтэй тэнцэх хэмжээний төгрөгөөр торгоно.</a:t>
            </a:r>
          </a:p>
          <a:p>
            <a:pPr algn="just" fontAlgn="t"/>
            <a:endParaRPr lang="mn-MN" sz="2000" dirty="0">
              <a:latin typeface="Arial" panose="020B0604020202020204" pitchFamily="34" charset="0"/>
              <a:cs typeface="Arial" panose="020B0604020202020204" pitchFamily="34" charset="0"/>
            </a:endParaRPr>
          </a:p>
          <a:p>
            <a:pPr marL="0" indent="0" algn="ctr" fontAlgn="t">
              <a:buNone/>
            </a:pPr>
            <a:r>
              <a:rPr lang="mn-MN" sz="1600" b="1" i="1" dirty="0">
                <a:solidFill>
                  <a:srgbClr val="C00000"/>
                </a:solidFill>
                <a:latin typeface="Arial" panose="020B0604020202020204" pitchFamily="34" charset="0"/>
                <a:cs typeface="Arial" panose="020B0604020202020204" pitchFamily="34" charset="0"/>
              </a:rPr>
              <a:t>Тайлбар: </a:t>
            </a:r>
            <a:r>
              <a:rPr lang="mn-MN" sz="1600" i="1" dirty="0">
                <a:latin typeface="Arial" panose="020B0604020202020204" pitchFamily="34" charset="0"/>
                <a:cs typeface="Arial" panose="020B0604020202020204" pitchFamily="34" charset="0"/>
              </a:rPr>
              <a:t>Энэ зүйлд заасан Сонгуулийн хууль гэдэгт Сонгуулийн автоматжуулсан  системийн тухай  Монгол Улсын Их Хурлын сонгуулийн тухай, Аймаг, нийслэл, сум, дүүргийн иргэдийн Төлөөлөгчдийн  Хурлын сонгуулийн тухай, Монгол Улсын  Ерөнхийлөгчийн сонгуулийн тухай хуулийг ойлгоно.</a:t>
            </a:r>
          </a:p>
        </p:txBody>
      </p:sp>
    </p:spTree>
    <p:extLst>
      <p:ext uri="{BB962C8B-B14F-4D97-AF65-F5344CB8AC3E}">
        <p14:creationId xmlns:p14="http://schemas.microsoft.com/office/powerpoint/2010/main" val="2289647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sp>
        <p:nvSpPr>
          <p:cNvPr id="142" name="Google Shape;142;p26"/>
          <p:cNvSpPr/>
          <p:nvPr/>
        </p:nvSpPr>
        <p:spPr>
          <a:xfrm rot="-5400000" flipH="1">
            <a:off x="-957850"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6"/>
          <p:cNvSpPr txBox="1">
            <a:spLocks noGrp="1"/>
          </p:cNvSpPr>
          <p:nvPr>
            <p:ph type="ctrTitle" idx="6"/>
          </p:nvPr>
        </p:nvSpPr>
        <p:spPr>
          <a:xfrm>
            <a:off x="3429000" y="3746550"/>
            <a:ext cx="3581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mn-MN" sz="1800" dirty="0"/>
              <a:t>СОНГУУЛИЙН АВТОМАТЖУУЛСАН СИСТЕМ</a:t>
            </a:r>
            <a:endParaRPr sz="1800" dirty="0"/>
          </a:p>
        </p:txBody>
      </p:sp>
      <p:sp>
        <p:nvSpPr>
          <p:cNvPr id="145" name="Google Shape;145;p26"/>
          <p:cNvSpPr txBox="1">
            <a:spLocks noGrp="1"/>
          </p:cNvSpPr>
          <p:nvPr>
            <p:ph type="title" idx="8"/>
          </p:nvPr>
        </p:nvSpPr>
        <p:spPr>
          <a:xfrm>
            <a:off x="1981200" y="3638550"/>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chemeClr val="lt1"/>
                </a:solidFill>
              </a:rPr>
              <a:t>03</a:t>
            </a:r>
            <a:endParaRPr dirty="0">
              <a:solidFill>
                <a:schemeClr val="lt1"/>
              </a:solidFill>
            </a:endParaRPr>
          </a:p>
        </p:txBody>
      </p:sp>
      <p:sp>
        <p:nvSpPr>
          <p:cNvPr id="146" name="Google Shape;146;p26"/>
          <p:cNvSpPr txBox="1">
            <a:spLocks noGrp="1"/>
          </p:cNvSpPr>
          <p:nvPr>
            <p:ph type="ctrTitle"/>
          </p:nvPr>
        </p:nvSpPr>
        <p:spPr>
          <a:xfrm>
            <a:off x="3423902" y="546150"/>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sz="1800" dirty="0"/>
              <a:t>ТАНИЛЦУУЛГА</a:t>
            </a:r>
          </a:p>
        </p:txBody>
      </p:sp>
      <p:sp>
        <p:nvSpPr>
          <p:cNvPr id="148" name="Google Shape;148;p26"/>
          <p:cNvSpPr txBox="1">
            <a:spLocks noGrp="1"/>
          </p:cNvSpPr>
          <p:nvPr>
            <p:ph type="title" idx="2"/>
          </p:nvPr>
        </p:nvSpPr>
        <p:spPr>
          <a:xfrm>
            <a:off x="1981200" y="654113"/>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chemeClr val="lt1"/>
                </a:solidFill>
              </a:rPr>
              <a:t>01</a:t>
            </a:r>
            <a:endParaRPr dirty="0">
              <a:solidFill>
                <a:schemeClr val="lt1"/>
              </a:solidFill>
            </a:endParaRPr>
          </a:p>
        </p:txBody>
      </p:sp>
      <p:sp>
        <p:nvSpPr>
          <p:cNvPr id="149" name="Google Shape;149;p26"/>
          <p:cNvSpPr txBox="1">
            <a:spLocks noGrp="1"/>
          </p:cNvSpPr>
          <p:nvPr>
            <p:ph type="ctrTitle" idx="3"/>
          </p:nvPr>
        </p:nvSpPr>
        <p:spPr>
          <a:xfrm>
            <a:off x="3429000" y="2038350"/>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mn-MN" sz="1800" dirty="0"/>
              <a:t>ЭРХ ЗҮЙН ОРЧИН</a:t>
            </a:r>
            <a:endParaRPr sz="1800" dirty="0"/>
          </a:p>
        </p:txBody>
      </p:sp>
      <p:sp>
        <p:nvSpPr>
          <p:cNvPr id="151" name="Google Shape;151;p26"/>
          <p:cNvSpPr txBox="1">
            <a:spLocks noGrp="1"/>
          </p:cNvSpPr>
          <p:nvPr>
            <p:ph type="title" idx="5"/>
          </p:nvPr>
        </p:nvSpPr>
        <p:spPr>
          <a:xfrm>
            <a:off x="1981200" y="2146331"/>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chemeClr val="lt1"/>
                </a:solidFill>
              </a:rPr>
              <a:t>02</a:t>
            </a:r>
            <a:endParaRPr dirty="0">
              <a:solidFill>
                <a:schemeClr val="lt1"/>
              </a:solidFill>
            </a:endParaRPr>
          </a:p>
        </p:txBody>
      </p:sp>
      <p:sp>
        <p:nvSpPr>
          <p:cNvPr id="26" name="Google Shape;132;p25"/>
          <p:cNvSpPr txBox="1">
            <a:spLocks noGrp="1"/>
          </p:cNvSpPr>
          <p:nvPr>
            <p:ph type="ctrTitle"/>
          </p:nvPr>
        </p:nvSpPr>
        <p:spPr>
          <a:xfrm rot="5400000">
            <a:off x="6273075" y="2547075"/>
            <a:ext cx="4705350" cy="487500"/>
          </a:xfrm>
          <a:prstGeom prst="rect">
            <a:avLst/>
          </a:prstGeom>
        </p:spPr>
        <p:txBody>
          <a:bodyPr spcFirstLastPara="1" wrap="square" lIns="91425" tIns="91425" rIns="91425" bIns="91425" anchor="t" anchorCtr="0">
            <a:noAutofit/>
          </a:bodyPr>
          <a:lstStyle/>
          <a:p>
            <a:pPr lvl="0"/>
            <a:r>
              <a:rPr lang="mn-MN" sz="2000" dirty="0">
                <a:solidFill>
                  <a:schemeClr val="accent4">
                    <a:lumMod val="75000"/>
                  </a:schemeClr>
                </a:solidFill>
                <a:cs typeface="Times New Roman" pitchFamily="18" charset="0"/>
              </a:rPr>
              <a:t>СОНГУУЛИЙН АВТОМАТЖУУЛСАН СИСТЕМИЙН ЭРХ ЗҮЙН ОРЧИН</a:t>
            </a:r>
            <a:r>
              <a:rPr lang="mn-MN" sz="2000" dirty="0">
                <a:solidFill>
                  <a:schemeClr val="accent4">
                    <a:lumMod val="75000"/>
                  </a:schemeClr>
                </a:solidFill>
                <a:latin typeface="Times New Roman" pitchFamily="18" charset="0"/>
                <a:cs typeface="Times New Roman" pitchFamily="18" charset="0"/>
              </a:rPr>
              <a:t/>
            </a:r>
            <a:br>
              <a:rPr lang="mn-MN" sz="2000" dirty="0">
                <a:solidFill>
                  <a:schemeClr val="accent4">
                    <a:lumMod val="75000"/>
                  </a:schemeClr>
                </a:solidFill>
                <a:latin typeface="Times New Roman" pitchFamily="18" charset="0"/>
                <a:cs typeface="Times New Roman" pitchFamily="18" charset="0"/>
              </a:rPr>
            </a:br>
            <a:endParaRPr sz="2000" dirty="0">
              <a:solidFill>
                <a:schemeClr val="accent4">
                  <a:lumMod val="7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ctrTitle" idx="4"/>
          </p:nvPr>
        </p:nvSpPr>
        <p:spPr>
          <a:xfrm rot="5400000">
            <a:off x="5638328" y="2191222"/>
            <a:ext cx="5033980" cy="122303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mn-MN" sz="4400" dirty="0">
                <a:solidFill>
                  <a:schemeClr val="accent1">
                    <a:lumMod val="20000"/>
                    <a:lumOff val="80000"/>
                  </a:schemeClr>
                </a:solidFill>
              </a:rPr>
              <a:t>ХУУЛЬ, ЭРХ</a:t>
            </a:r>
            <a:r>
              <a:rPr lang="en-US" sz="4400" dirty="0">
                <a:solidFill>
                  <a:schemeClr val="accent1">
                    <a:lumMod val="20000"/>
                    <a:lumOff val="80000"/>
                  </a:schemeClr>
                </a:solidFill>
              </a:rPr>
              <a:t> </a:t>
            </a:r>
            <a:r>
              <a:rPr lang="mn-MN" sz="4400" dirty="0">
                <a:solidFill>
                  <a:schemeClr val="accent1">
                    <a:lumMod val="20000"/>
                    <a:lumOff val="80000"/>
                  </a:schemeClr>
                </a:solidFill>
              </a:rPr>
              <a:t>ЗҮЙ</a:t>
            </a:r>
            <a:endParaRPr sz="4400" dirty="0">
              <a:solidFill>
                <a:schemeClr val="accent1">
                  <a:lumMod val="20000"/>
                  <a:lumOff val="80000"/>
                </a:schemeClr>
              </a:solidFill>
            </a:endParaRPr>
          </a:p>
        </p:txBody>
      </p:sp>
      <p:sp>
        <p:nvSpPr>
          <p:cNvPr id="191" name="Google Shape;191;p29"/>
          <p:cNvSpPr/>
          <p:nvPr/>
        </p:nvSpPr>
        <p:spPr>
          <a:xfrm>
            <a:off x="0" y="2632200"/>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rot="10800000" flipH="1">
            <a:off x="0" y="2424900"/>
            <a:ext cx="7215000" cy="207300"/>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Content Placeholder 4">
            <a:extLst>
              <a:ext uri="{FF2B5EF4-FFF2-40B4-BE49-F238E27FC236}">
                <a16:creationId xmlns:a16="http://schemas.microsoft.com/office/drawing/2014/main" xmlns="" id="{206F3192-41C5-4D57-A23D-EFEA0ABAF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590550"/>
            <a:ext cx="1524000" cy="1692402"/>
          </a:xfrm>
          <a:prstGeom prst="rect">
            <a:avLst/>
          </a:prstGeom>
          <a:noFill/>
          <a:ln>
            <a:noFill/>
          </a:ln>
        </p:spPr>
      </p:pic>
      <p:sp>
        <p:nvSpPr>
          <p:cNvPr id="19" name="Rectangle 18">
            <a:extLst>
              <a:ext uri="{FF2B5EF4-FFF2-40B4-BE49-F238E27FC236}">
                <a16:creationId xmlns:a16="http://schemas.microsoft.com/office/drawing/2014/main" xmlns="" id="{118059F1-7A22-4A20-AE9C-55C5FB5BD488}"/>
              </a:ext>
            </a:extLst>
          </p:cNvPr>
          <p:cNvSpPr/>
          <p:nvPr/>
        </p:nvSpPr>
        <p:spPr>
          <a:xfrm>
            <a:off x="609600" y="3276600"/>
            <a:ext cx="6172200" cy="923330"/>
          </a:xfrm>
          <a:prstGeom prst="rect">
            <a:avLst/>
          </a:prstGeom>
        </p:spPr>
        <p:txBody>
          <a:bodyPr wrap="square">
            <a:spAutoFit/>
          </a:bodyPr>
          <a:lstStyle/>
          <a:p>
            <a:pPr lvl="0" algn="ctr">
              <a:lnSpc>
                <a:spcPct val="150000"/>
              </a:lnSpc>
            </a:pPr>
            <a:r>
              <a:rPr lang="mn-MN" sz="3600" b="1" dirty="0">
                <a:solidFill>
                  <a:schemeClr val="bg1"/>
                </a:solidFill>
                <a:latin typeface="+mn-lt"/>
                <a:cs typeface="Times New Roman" pitchFamily="18" charset="0"/>
              </a:rPr>
              <a:t>ЭРҮҮГИЙН </a:t>
            </a:r>
            <a:r>
              <a:rPr lang="ru-RU" sz="3600" b="1" dirty="0">
                <a:solidFill>
                  <a:schemeClr val="bg1"/>
                </a:solidFill>
                <a:latin typeface="+mn-lt"/>
                <a:cs typeface="Times New Roman" panose="02020603050405020304" pitchFamily="18" charset="0"/>
              </a:rPr>
              <a:t>ТУХАЙ ХУУЛ</a:t>
            </a:r>
            <a:r>
              <a:rPr lang="mn-MN" sz="3600" b="1" dirty="0">
                <a:solidFill>
                  <a:schemeClr val="bg1"/>
                </a:solidFill>
                <a:latin typeface="+mn-lt"/>
                <a:cs typeface="Times New Roman" panose="02020603050405020304" pitchFamily="18" charset="0"/>
              </a:rPr>
              <a:t>Ь</a:t>
            </a:r>
            <a:endParaRPr lang="en-US" sz="3600" b="1" dirty="0">
              <a:solidFill>
                <a:schemeClr val="bg1"/>
              </a:solidFill>
              <a:latin typeface="+mn-lt"/>
            </a:endParaRPr>
          </a:p>
        </p:txBody>
      </p:sp>
    </p:spTree>
    <p:extLst>
      <p:ext uri="{BB962C8B-B14F-4D97-AF65-F5344CB8AC3E}">
        <p14:creationId xmlns:p14="http://schemas.microsoft.com/office/powerpoint/2010/main" val="131555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990600" y="133350"/>
            <a:ext cx="5012911" cy="461665"/>
          </a:xfrm>
          <a:prstGeom prst="rect">
            <a:avLst/>
          </a:prstGeom>
        </p:spPr>
        <p:txBody>
          <a:bodyPr wrap="none">
            <a:spAutoFit/>
          </a:bodyPr>
          <a:lstStyle/>
          <a:p>
            <a:r>
              <a:rPr lang="mn-MN" sz="2400" dirty="0">
                <a:solidFill>
                  <a:schemeClr val="accent1">
                    <a:lumMod val="75000"/>
                  </a:schemeClr>
                </a:solidFill>
                <a:latin typeface="+mn-lt"/>
                <a:cs typeface="Times New Roman" panose="02020603050405020304" pitchFamily="18" charset="0"/>
              </a:rPr>
              <a:t>ЭРҮҮГИЙН ТУХАЙ ХУУЛИАС . . . </a:t>
            </a:r>
            <a:endParaRPr lang="mn-MN" sz="2400" dirty="0">
              <a:solidFill>
                <a:schemeClr val="accent1">
                  <a:lumMod val="75000"/>
                </a:schemeClr>
              </a:solidFill>
              <a:latin typeface="+mn-lt"/>
            </a:endParaRPr>
          </a:p>
        </p:txBody>
      </p:sp>
      <p:sp>
        <p:nvSpPr>
          <p:cNvPr id="6" name="Content Placeholder 2"/>
          <p:cNvSpPr txBox="1">
            <a:spLocks/>
          </p:cNvSpPr>
          <p:nvPr/>
        </p:nvSpPr>
        <p:spPr>
          <a:xfrm>
            <a:off x="152400" y="742950"/>
            <a:ext cx="8763000" cy="350925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2200" b="1" dirty="0">
                <a:latin typeface="Arial" panose="020B0604020202020204" pitchFamily="34" charset="0"/>
                <a:cs typeface="Arial" panose="020B0604020202020204" pitchFamily="34" charset="0"/>
              </a:rPr>
              <a:t>14.5 дугаар зүйл. Иргэн сонгуулийн эрхээ эдлэх, сонгуулийн хорооны ажилд саад хийх</a:t>
            </a:r>
            <a:endParaRPr lang="mn-MN" sz="2200" dirty="0">
              <a:latin typeface="Arial" panose="020B0604020202020204" pitchFamily="34" charset="0"/>
              <a:cs typeface="Arial" panose="020B0604020202020204" pitchFamily="34" charset="0"/>
            </a:endParaRPr>
          </a:p>
          <a:p>
            <a:pPr algn="just" fontAlgn="t"/>
            <a:r>
              <a:rPr lang="mn-MN" sz="2200" dirty="0">
                <a:latin typeface="Arial" panose="020B0604020202020204" pitchFamily="34" charset="0"/>
                <a:cs typeface="Arial" panose="020B0604020202020204" pitchFamily="34" charset="0"/>
              </a:rPr>
              <a:t> 1.Иргэний сонгох, сонгогдох, ард нийтийн санал асуулгад оролцох эрхээ хэрэгжүүлэхэд; сонгуулийн хорооноос хуулийн дагуу явуулж байгаа үйл ажиллагаанд </a:t>
            </a:r>
            <a:r>
              <a:rPr lang="mn-MN" sz="2200" b="1" dirty="0">
                <a:solidFill>
                  <a:srgbClr val="FF0000"/>
                </a:solidFill>
                <a:latin typeface="Arial" panose="020B0604020202020204" pitchFamily="34" charset="0"/>
                <a:cs typeface="Arial" panose="020B0604020202020204" pitchFamily="34" charset="0"/>
              </a:rPr>
              <a:t>зориуд саад учруулсан </a:t>
            </a:r>
            <a:r>
              <a:rPr lang="mn-MN" sz="2200" dirty="0">
                <a:latin typeface="Arial" panose="020B0604020202020204" pitchFamily="34" charset="0"/>
                <a:cs typeface="Arial" panose="020B0604020202020204" pitchFamily="34" charset="0"/>
              </a:rPr>
              <a:t>бол </a:t>
            </a:r>
            <a:r>
              <a:rPr lang="mn-MN" sz="2200" b="1" dirty="0">
                <a:latin typeface="Arial" panose="020B0604020202020204" pitchFamily="34" charset="0"/>
                <a:cs typeface="Arial" panose="020B0604020202020204" pitchFamily="34" charset="0"/>
              </a:rPr>
              <a:t>дөрвөн зуун тавин нэгжээс таван мянга дөрвөн зуун нэгжтэй тэнцэх хэмжээний төгрөгөөр торгох</a:t>
            </a:r>
            <a:r>
              <a:rPr lang="mn-MN" sz="2200" dirty="0">
                <a:latin typeface="Arial" panose="020B0604020202020204" pitchFamily="34" charset="0"/>
                <a:cs typeface="Arial" panose="020B0604020202020204" pitchFamily="34" charset="0"/>
              </a:rPr>
              <a:t>, эсхүл </a:t>
            </a:r>
            <a:r>
              <a:rPr lang="mn-MN" sz="2200" b="1" dirty="0">
                <a:latin typeface="Arial" panose="020B0604020202020204" pitchFamily="34" charset="0"/>
                <a:cs typeface="Arial" panose="020B0604020202020204" pitchFamily="34" charset="0"/>
              </a:rPr>
              <a:t>хоёр зуун дөчин цагаас долоон зуун хорин цаг хүртэл хугацаагаар нийтэд тустай ажил хийлгэх, эсхүл нэг сараас нэг жил хүртэл хугацаагаар зорчих эрхийг хязгаарлах</a:t>
            </a:r>
            <a:r>
              <a:rPr lang="mn-MN" sz="2200" dirty="0">
                <a:latin typeface="Arial" panose="020B0604020202020204" pitchFamily="34" charset="0"/>
                <a:cs typeface="Arial" panose="020B0604020202020204" pitchFamily="34" charset="0"/>
              </a:rPr>
              <a:t> ял шийтгэнэ.</a:t>
            </a:r>
          </a:p>
        </p:txBody>
      </p:sp>
    </p:spTree>
    <p:extLst>
      <p:ext uri="{BB962C8B-B14F-4D97-AF65-F5344CB8AC3E}">
        <p14:creationId xmlns:p14="http://schemas.microsoft.com/office/powerpoint/2010/main" val="3872825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990600" y="133350"/>
            <a:ext cx="5012911" cy="461665"/>
          </a:xfrm>
          <a:prstGeom prst="rect">
            <a:avLst/>
          </a:prstGeom>
        </p:spPr>
        <p:txBody>
          <a:bodyPr wrap="none">
            <a:spAutoFit/>
          </a:bodyPr>
          <a:lstStyle/>
          <a:p>
            <a:r>
              <a:rPr lang="mn-MN" sz="2400" dirty="0">
                <a:solidFill>
                  <a:schemeClr val="accent1">
                    <a:lumMod val="75000"/>
                  </a:schemeClr>
                </a:solidFill>
                <a:latin typeface="+mn-lt"/>
                <a:cs typeface="Times New Roman" panose="02020603050405020304" pitchFamily="18" charset="0"/>
              </a:rPr>
              <a:t>ЭРҮҮГИЙН ТУХАЙ ХУУЛИАС . . . </a:t>
            </a:r>
            <a:endParaRPr lang="mn-MN" sz="2400" dirty="0">
              <a:solidFill>
                <a:schemeClr val="accent1">
                  <a:lumMod val="75000"/>
                </a:schemeClr>
              </a:solidFill>
              <a:latin typeface="+mn-lt"/>
            </a:endParaRPr>
          </a:p>
        </p:txBody>
      </p:sp>
      <p:sp>
        <p:nvSpPr>
          <p:cNvPr id="6" name="Content Placeholder 2"/>
          <p:cNvSpPr txBox="1">
            <a:spLocks/>
          </p:cNvSpPr>
          <p:nvPr/>
        </p:nvSpPr>
        <p:spPr>
          <a:xfrm>
            <a:off x="152400" y="742950"/>
            <a:ext cx="8763000" cy="350925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fontAlgn="t"/>
            <a:r>
              <a:rPr lang="mn-MN" sz="2400" b="1" dirty="0">
                <a:latin typeface="Arial" panose="020B0604020202020204" pitchFamily="34" charset="0"/>
                <a:cs typeface="Arial" panose="020B0604020202020204" pitchFamily="34" charset="0"/>
              </a:rPr>
              <a:t>2.Энэ гэмт хэргийг:</a:t>
            </a:r>
          </a:p>
          <a:p>
            <a:pPr marL="0" indent="0" fontAlgn="t">
              <a:buNone/>
            </a:pPr>
            <a:r>
              <a:rPr lang="mn-MN" sz="2400" dirty="0">
                <a:latin typeface="Arial" panose="020B0604020202020204" pitchFamily="34" charset="0"/>
                <a:cs typeface="Arial" panose="020B0604020202020204" pitchFamily="34" charset="0"/>
              </a:rPr>
              <a:t>2.1.хүч хэрэглэж, хүч хэрэглэхээр заналхийлж;</a:t>
            </a:r>
          </a:p>
          <a:p>
            <a:pPr marL="0" indent="0" fontAlgn="t">
              <a:buNone/>
            </a:pPr>
            <a:r>
              <a:rPr lang="mn-MN" sz="2400" dirty="0">
                <a:latin typeface="Arial" panose="020B0604020202020204" pitchFamily="34" charset="0"/>
                <a:cs typeface="Arial" panose="020B0604020202020204" pitchFamily="34" charset="0"/>
              </a:rPr>
              <a:t>2.2.хууран мэхэлж;</a:t>
            </a:r>
          </a:p>
          <a:p>
            <a:pPr marL="0" indent="0" algn="just" fontAlgn="t">
              <a:buNone/>
            </a:pPr>
            <a:r>
              <a:rPr lang="mn-MN" sz="2400" dirty="0">
                <a:latin typeface="Arial" panose="020B0604020202020204" pitchFamily="34" charset="0"/>
                <a:cs typeface="Arial" panose="020B0604020202020204" pitchFamily="34" charset="0"/>
              </a:rPr>
              <a:t>2.3.сонгогчийг эд хөрөнгө, мөнгөөр татаж санал худалдан авч үйлдсэн бол </a:t>
            </a:r>
            <a:r>
              <a:rPr lang="mn-MN" sz="2400" b="1" dirty="0">
                <a:latin typeface="Arial" panose="020B0604020202020204" pitchFamily="34" charset="0"/>
                <a:cs typeface="Arial" panose="020B0604020202020204" pitchFamily="34" charset="0"/>
              </a:rPr>
              <a:t>таван мянга дөрвөн зуун нэгжээс хорин долоон мянган нэгжтэй тэнцэх хэмжээний төгрөгөөр торгох</a:t>
            </a:r>
            <a:r>
              <a:rPr lang="mn-MN" sz="2400" dirty="0">
                <a:latin typeface="Arial" panose="020B0604020202020204" pitchFamily="34" charset="0"/>
                <a:cs typeface="Arial" panose="020B0604020202020204" pitchFamily="34" charset="0"/>
              </a:rPr>
              <a:t>, эсхүл </a:t>
            </a:r>
            <a:r>
              <a:rPr lang="mn-MN" sz="2400" b="1" dirty="0">
                <a:latin typeface="Arial" panose="020B0604020202020204" pitchFamily="34" charset="0"/>
                <a:cs typeface="Arial" panose="020B0604020202020204" pitchFamily="34" charset="0"/>
              </a:rPr>
              <a:t>нэг жилээс таван жил хүртэл хугацаагаар зорчих эрхийг хязгаарлах, эсхүл нэг жилээс таван жил хүртэл хугацаагаар хорих</a:t>
            </a:r>
            <a:r>
              <a:rPr lang="mn-MN" sz="2400" dirty="0">
                <a:latin typeface="Arial" panose="020B0604020202020204" pitchFamily="34" charset="0"/>
                <a:cs typeface="Arial" panose="020B0604020202020204" pitchFamily="34" charset="0"/>
              </a:rPr>
              <a:t> ял шийтгэнэ.</a:t>
            </a:r>
          </a:p>
        </p:txBody>
      </p:sp>
    </p:spTree>
    <p:extLst>
      <p:ext uri="{BB962C8B-B14F-4D97-AF65-F5344CB8AC3E}">
        <p14:creationId xmlns:p14="http://schemas.microsoft.com/office/powerpoint/2010/main" val="2117519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990600" y="133350"/>
            <a:ext cx="5012911" cy="461665"/>
          </a:xfrm>
          <a:prstGeom prst="rect">
            <a:avLst/>
          </a:prstGeom>
        </p:spPr>
        <p:txBody>
          <a:bodyPr wrap="none">
            <a:spAutoFit/>
          </a:bodyPr>
          <a:lstStyle/>
          <a:p>
            <a:r>
              <a:rPr lang="mn-MN" sz="2400" dirty="0">
                <a:solidFill>
                  <a:schemeClr val="accent1">
                    <a:lumMod val="75000"/>
                  </a:schemeClr>
                </a:solidFill>
                <a:latin typeface="+mn-lt"/>
                <a:cs typeface="Times New Roman" panose="02020603050405020304" pitchFamily="18" charset="0"/>
              </a:rPr>
              <a:t>ЭРҮҮГИЙН ТУХАЙ ХУУЛИАС . . . </a:t>
            </a:r>
            <a:endParaRPr lang="mn-MN" sz="2400" dirty="0">
              <a:solidFill>
                <a:schemeClr val="accent1">
                  <a:lumMod val="75000"/>
                </a:schemeClr>
              </a:solidFill>
              <a:latin typeface="+mn-lt"/>
            </a:endParaRPr>
          </a:p>
        </p:txBody>
      </p:sp>
      <p:sp>
        <p:nvSpPr>
          <p:cNvPr id="7" name="Content Placeholder 2"/>
          <p:cNvSpPr txBox="1">
            <a:spLocks/>
          </p:cNvSpPr>
          <p:nvPr/>
        </p:nvSpPr>
        <p:spPr>
          <a:xfrm>
            <a:off x="320914" y="895350"/>
            <a:ext cx="8686800" cy="39624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2000" b="1" dirty="0">
                <a:latin typeface="Arial" panose="020B0604020202020204" pitchFamily="34" charset="0"/>
                <a:cs typeface="Arial" panose="020B0604020202020204" pitchFamily="34" charset="0"/>
              </a:rPr>
              <a:t>14.6 дугаар зүйл. Сонгууль, ард нийтийн санал асуулгад илүү санал өгөх</a:t>
            </a:r>
            <a:br>
              <a:rPr lang="mn-MN" sz="2000" b="1" dirty="0">
                <a:latin typeface="Arial" panose="020B0604020202020204" pitchFamily="34" charset="0"/>
                <a:cs typeface="Arial" panose="020B0604020202020204" pitchFamily="34" charset="0"/>
              </a:rPr>
            </a:br>
            <a:endParaRPr lang="mn-MN" sz="2000" b="1" dirty="0">
              <a:latin typeface="Arial" panose="020B0604020202020204" pitchFamily="34" charset="0"/>
              <a:cs typeface="Arial" panose="020B0604020202020204" pitchFamily="34" charset="0"/>
            </a:endParaRPr>
          </a:p>
          <a:p>
            <a:pPr algn="just" fontAlgn="t"/>
            <a:r>
              <a:rPr lang="mn-MN" sz="2000" dirty="0">
                <a:latin typeface="Arial" panose="020B0604020202020204" pitchFamily="34" charset="0"/>
                <a:cs typeface="Arial" panose="020B0604020202020204" pitchFamily="34" charset="0"/>
              </a:rPr>
              <a:t>1.Монгол Улсын Ерөнхийлөгчийн, Улсын Их Хурлын, орон нутгийн иргэдийн Төлөөлөгчдийн Хурлын сонгууль, ард нийтийн санал асуулгад </a:t>
            </a:r>
            <a:r>
              <a:rPr lang="mn-MN" sz="2000" dirty="0">
                <a:solidFill>
                  <a:srgbClr val="FF0000"/>
                </a:solidFill>
                <a:latin typeface="Arial" panose="020B0604020202020204" pitchFamily="34" charset="0"/>
                <a:cs typeface="Arial" panose="020B0604020202020204" pitchFamily="34" charset="0"/>
              </a:rPr>
              <a:t>нэгээс илүү удаа санал өгсөн; нэгээс илүү удаа санал өгөхийг зохион байгуулсан</a:t>
            </a:r>
            <a:r>
              <a:rPr lang="mn-MN" sz="2000" dirty="0">
                <a:latin typeface="Arial" panose="020B0604020202020204" pitchFamily="34" charset="0"/>
                <a:cs typeface="Arial" panose="020B0604020202020204" pitchFamily="34" charset="0"/>
              </a:rPr>
              <a:t> бол </a:t>
            </a:r>
            <a:r>
              <a:rPr lang="mn-MN" sz="2000" b="1" dirty="0">
                <a:latin typeface="Arial" panose="020B0604020202020204" pitchFamily="34" charset="0"/>
                <a:cs typeface="Arial" panose="020B0604020202020204" pitchFamily="34" charset="0"/>
              </a:rPr>
              <a:t>дөрвөн зуун тавин нэгжээс таван мянга дөрвөн зуун нэгжтэй тэнцэх хэмжээний төгрөгөөр торгох</a:t>
            </a:r>
            <a:r>
              <a:rPr lang="mn-MN" sz="2000" dirty="0">
                <a:latin typeface="Arial" panose="020B0604020202020204" pitchFamily="34" charset="0"/>
                <a:cs typeface="Arial" panose="020B0604020202020204" pitchFamily="34" charset="0"/>
              </a:rPr>
              <a:t>, эсхүл </a:t>
            </a:r>
            <a:r>
              <a:rPr lang="mn-MN" sz="2000" b="1" dirty="0">
                <a:latin typeface="Arial" panose="020B0604020202020204" pitchFamily="34" charset="0"/>
                <a:cs typeface="Arial" panose="020B0604020202020204" pitchFamily="34" charset="0"/>
              </a:rPr>
              <a:t>хоёр зуун дөчин цагаас долоон зуун хорин цаг хүртэл хугацаагаар нийтэд тустай ажил хийлгэх, эсхүл нэг сараас нэг жил хүртэл хугацаагаар зорчих эрхийг хязгаарлах</a:t>
            </a:r>
            <a:r>
              <a:rPr lang="mn-MN" sz="2000" dirty="0">
                <a:latin typeface="Arial" panose="020B0604020202020204" pitchFamily="34" charset="0"/>
                <a:cs typeface="Arial" panose="020B0604020202020204" pitchFamily="34" charset="0"/>
              </a:rPr>
              <a:t> ял шийтгэнэ.</a:t>
            </a:r>
          </a:p>
          <a:p>
            <a:pPr fontAlgn="t"/>
            <a:r>
              <a:rPr lang="mn-MN" sz="1800" i="1" dirty="0">
                <a:latin typeface="Arial" panose="020B0604020202020204" pitchFamily="34" charset="0"/>
                <a:cs typeface="Arial" panose="020B0604020202020204" pitchFamily="34" charset="0"/>
              </a:rPr>
              <a:t>      /Энэ хэсэгт 2017 оны 5 дугаар сарын 11-ний өдрийн </a:t>
            </a:r>
          </a:p>
          <a:p>
            <a:pPr fontAlgn="t"/>
            <a:r>
              <a:rPr lang="mn-MN" sz="1800" i="1" dirty="0">
                <a:latin typeface="Arial" panose="020B0604020202020204" pitchFamily="34" charset="0"/>
                <a:cs typeface="Arial" panose="020B0604020202020204" pitchFamily="34" charset="0"/>
              </a:rPr>
              <a:t>                                              хуулиар өөрчлөлт оруулсан/</a:t>
            </a:r>
            <a:endParaRPr lang="mn-MN" sz="2000" i="1" dirty="0">
              <a:latin typeface="Arial" panose="020B0604020202020204" pitchFamily="34" charset="0"/>
              <a:cs typeface="Arial" panose="020B0604020202020204" pitchFamily="34" charset="0"/>
            </a:endParaRPr>
          </a:p>
          <a:p>
            <a:pPr fontAlgn="t"/>
            <a:endParaRPr lang="mn-M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7519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990600" y="133350"/>
            <a:ext cx="5012911" cy="461665"/>
          </a:xfrm>
          <a:prstGeom prst="rect">
            <a:avLst/>
          </a:prstGeom>
        </p:spPr>
        <p:txBody>
          <a:bodyPr wrap="none">
            <a:spAutoFit/>
          </a:bodyPr>
          <a:lstStyle/>
          <a:p>
            <a:r>
              <a:rPr lang="mn-MN" sz="2400" dirty="0">
                <a:solidFill>
                  <a:schemeClr val="accent1">
                    <a:lumMod val="75000"/>
                  </a:schemeClr>
                </a:solidFill>
                <a:latin typeface="+mn-lt"/>
                <a:cs typeface="Times New Roman" panose="02020603050405020304" pitchFamily="18" charset="0"/>
              </a:rPr>
              <a:t>ЭРҮҮГИЙН ТУХАЙ ХУУЛИАС . . . </a:t>
            </a:r>
            <a:endParaRPr lang="mn-MN" sz="2400" dirty="0">
              <a:solidFill>
                <a:schemeClr val="accent1">
                  <a:lumMod val="75000"/>
                </a:schemeClr>
              </a:solidFill>
              <a:latin typeface="+mn-lt"/>
            </a:endParaRPr>
          </a:p>
        </p:txBody>
      </p:sp>
      <p:sp>
        <p:nvSpPr>
          <p:cNvPr id="7" name="Content Placeholder 2"/>
          <p:cNvSpPr txBox="1">
            <a:spLocks/>
          </p:cNvSpPr>
          <p:nvPr/>
        </p:nvSpPr>
        <p:spPr>
          <a:xfrm>
            <a:off x="228600" y="1428750"/>
            <a:ext cx="8686800" cy="23622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t"/>
            <a:r>
              <a:rPr lang="mn-MN" sz="2000" dirty="0">
                <a:latin typeface="Arial" panose="020B0604020202020204" pitchFamily="34" charset="0"/>
                <a:cs typeface="Arial" panose="020B0604020202020204" pitchFamily="34" charset="0"/>
              </a:rPr>
              <a:t>2. Сонгуулийн саналын хуудас, ард нийтийн санал асуулгын хуудсыг хууль бусаар </a:t>
            </a:r>
            <a:r>
              <a:rPr lang="mn-MN" sz="2000" b="1" dirty="0">
                <a:solidFill>
                  <a:srgbClr val="FF0000"/>
                </a:solidFill>
                <a:latin typeface="Arial" panose="020B0604020202020204" pitchFamily="34" charset="0"/>
                <a:cs typeface="Arial" panose="020B0604020202020204" pitchFamily="34" charset="0"/>
              </a:rPr>
              <a:t>бэлтгэсэн, хадгалсан, тээвэрлэсэн, ашигласан бол </a:t>
            </a:r>
            <a:r>
              <a:rPr lang="mn-MN" sz="2000" b="1" dirty="0">
                <a:latin typeface="Arial" panose="020B0604020202020204" pitchFamily="34" charset="0"/>
                <a:cs typeface="Arial" panose="020B0604020202020204" pitchFamily="34" charset="0"/>
              </a:rPr>
              <a:t>таван мянга дөрвөн зуун нэгжээс хорин долоон мянган нэгжтэй тэнцэх хэмжээний төгрөгөөр торгох</a:t>
            </a:r>
            <a:r>
              <a:rPr lang="mn-MN" sz="2000" dirty="0">
                <a:latin typeface="Arial" panose="020B0604020202020204" pitchFamily="34" charset="0"/>
                <a:cs typeface="Arial" panose="020B0604020202020204" pitchFamily="34" charset="0"/>
              </a:rPr>
              <a:t>, эсхүл </a:t>
            </a:r>
            <a:r>
              <a:rPr lang="mn-MN" sz="2000" b="1" dirty="0">
                <a:latin typeface="Arial" panose="020B0604020202020204" pitchFamily="34" charset="0"/>
                <a:cs typeface="Arial" panose="020B0604020202020204" pitchFamily="34" charset="0"/>
              </a:rPr>
              <a:t>нэг жилээс таван жил хүртэл хугацаагаар зорчих эрхийг хязгаарлах, эсхүл нэг жилээс таван жил хүртэл хугацаагаар хорих </a:t>
            </a:r>
            <a:r>
              <a:rPr lang="mn-MN" sz="2000" dirty="0">
                <a:latin typeface="Arial" panose="020B0604020202020204" pitchFamily="34" charset="0"/>
                <a:cs typeface="Arial" panose="020B0604020202020204" pitchFamily="34" charset="0"/>
              </a:rPr>
              <a:t>ял шийтгэнэ.</a:t>
            </a:r>
          </a:p>
        </p:txBody>
      </p:sp>
    </p:spTree>
    <p:extLst>
      <p:ext uri="{BB962C8B-B14F-4D97-AF65-F5344CB8AC3E}">
        <p14:creationId xmlns:p14="http://schemas.microsoft.com/office/powerpoint/2010/main" val="1866866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56910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990600" y="133350"/>
            <a:ext cx="5012911" cy="461665"/>
          </a:xfrm>
          <a:prstGeom prst="rect">
            <a:avLst/>
          </a:prstGeom>
        </p:spPr>
        <p:txBody>
          <a:bodyPr wrap="none">
            <a:spAutoFit/>
          </a:bodyPr>
          <a:lstStyle/>
          <a:p>
            <a:r>
              <a:rPr lang="mn-MN" sz="2400" dirty="0">
                <a:solidFill>
                  <a:schemeClr val="accent1">
                    <a:lumMod val="75000"/>
                  </a:schemeClr>
                </a:solidFill>
                <a:latin typeface="+mn-lt"/>
                <a:cs typeface="Times New Roman" panose="02020603050405020304" pitchFamily="18" charset="0"/>
              </a:rPr>
              <a:t>ЭРҮҮГИЙН ТУХАЙ ХУУЛИАС . . . </a:t>
            </a:r>
            <a:endParaRPr lang="mn-MN" sz="2400" dirty="0">
              <a:solidFill>
                <a:schemeClr val="accent1">
                  <a:lumMod val="75000"/>
                </a:schemeClr>
              </a:solidFill>
              <a:latin typeface="+mn-lt"/>
            </a:endParaRPr>
          </a:p>
        </p:txBody>
      </p:sp>
      <p:sp>
        <p:nvSpPr>
          <p:cNvPr id="6" name="Content Placeholder 2"/>
          <p:cNvSpPr txBox="1">
            <a:spLocks/>
          </p:cNvSpPr>
          <p:nvPr/>
        </p:nvSpPr>
        <p:spPr>
          <a:xfrm>
            <a:off x="152400" y="762000"/>
            <a:ext cx="8534400" cy="440055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t"/>
            <a:r>
              <a:rPr lang="mn-MN" sz="1800" b="1" dirty="0">
                <a:latin typeface="Arial" panose="020B0604020202020204" pitchFamily="34" charset="0"/>
                <a:cs typeface="Arial" panose="020B0604020202020204" pitchFamily="34" charset="0"/>
              </a:rPr>
              <a:t>14.7 дугаар зүйл. Сонгууль, ард нийтийн санал асуулгад хууль бусаар нөлөөлөх, санал хураалтын дүнг буруу гаргах</a:t>
            </a:r>
          </a:p>
          <a:p>
            <a:pPr algn="just" fontAlgn="t"/>
            <a:endParaRPr lang="mn-MN" sz="1800" b="1" dirty="0">
              <a:latin typeface="Arial" panose="020B0604020202020204" pitchFamily="34" charset="0"/>
              <a:cs typeface="Arial" panose="020B0604020202020204" pitchFamily="34" charset="0"/>
            </a:endParaRPr>
          </a:p>
          <a:p>
            <a:pPr algn="just" fontAlgn="t"/>
            <a:r>
              <a:rPr lang="mn-MN" sz="1800" b="1" dirty="0">
                <a:latin typeface="Arial" panose="020B0604020202020204" pitchFamily="34" charset="0"/>
                <a:cs typeface="Arial" panose="020B0604020202020204" pitchFamily="34" charset="0"/>
              </a:rPr>
              <a:t>	</a:t>
            </a:r>
            <a:r>
              <a:rPr lang="mn-MN" sz="1800" dirty="0">
                <a:latin typeface="Arial" panose="020B0604020202020204" pitchFamily="34" charset="0"/>
                <a:cs typeface="Arial" panose="020B0604020202020204" pitchFamily="34" charset="0"/>
              </a:rPr>
              <a:t>1.Сонгууль, ард нийтийн санал асуулгыг зохион байгуулах хорооны дарга, гишүүн, эсхүл бусад албан тушаалтан улс төрийн нам, намуудын эвсэл, нэр дэвшигчийн талаар </a:t>
            </a:r>
            <a:r>
              <a:rPr lang="mn-MN" sz="1800" dirty="0">
                <a:solidFill>
                  <a:srgbClr val="FF0000"/>
                </a:solidFill>
                <a:latin typeface="Arial" panose="020B0604020202020204" pitchFamily="34" charset="0"/>
                <a:cs typeface="Arial" panose="020B0604020202020204" pitchFamily="34" charset="0"/>
              </a:rPr>
              <a:t>сурталчилгаа явуулсан; сонгогчийн санал өгөх, санал хураах, тоолох ажилд зориуд саад хийсэн; бусдыг төлөөлж санал өгөх, саналын хайрцгийн лац, битүүмжлэлийг зориуд гэмтээх, гарын үсэг хуурамчаар үйлдэх, саналын хуудас солих, хүчингүй саналын хуудсаар санал авахыг зохион байгуулсан; хатгасан; дэмжсэн; санал хураалтын дүнг өөрчилсөн</a:t>
            </a:r>
            <a:r>
              <a:rPr lang="mn-MN" sz="1800" dirty="0">
                <a:latin typeface="Arial" panose="020B0604020202020204" pitchFamily="34" charset="0"/>
                <a:cs typeface="Arial" panose="020B0604020202020204" pitchFamily="34" charset="0"/>
              </a:rPr>
              <a:t> бол </a:t>
            </a:r>
            <a:r>
              <a:rPr lang="mn-MN" sz="1800" b="1" dirty="0">
                <a:latin typeface="Arial" panose="020B0604020202020204" pitchFamily="34" charset="0"/>
                <a:cs typeface="Arial" panose="020B0604020202020204" pitchFamily="34" charset="0"/>
              </a:rPr>
              <a:t>таван мянга дөрвөн зуун нэгжээс хорин долоон мянган нэгжтэй тэнцэх хэмжээний төгрөгөөр торгох, эсхүл нэг жилээс таван жил хүртэл хугацаагаар зорчих эрхийг хязгаарлах, эсхүл нэг жилээс таван жил хүртэл хугацаагаар хорих</a:t>
            </a:r>
            <a:r>
              <a:rPr lang="mn-MN" sz="1800" dirty="0">
                <a:latin typeface="Arial" panose="020B0604020202020204" pitchFamily="34" charset="0"/>
                <a:cs typeface="Arial" panose="020B0604020202020204" pitchFamily="34" charset="0"/>
              </a:rPr>
              <a:t> ял шийтгэнэ.</a:t>
            </a:r>
          </a:p>
        </p:txBody>
      </p:sp>
    </p:spTree>
    <p:extLst>
      <p:ext uri="{BB962C8B-B14F-4D97-AF65-F5344CB8AC3E}">
        <p14:creationId xmlns:p14="http://schemas.microsoft.com/office/powerpoint/2010/main" val="3056335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56910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990600" y="133350"/>
            <a:ext cx="5012911" cy="461665"/>
          </a:xfrm>
          <a:prstGeom prst="rect">
            <a:avLst/>
          </a:prstGeom>
        </p:spPr>
        <p:txBody>
          <a:bodyPr wrap="none">
            <a:spAutoFit/>
          </a:bodyPr>
          <a:lstStyle/>
          <a:p>
            <a:r>
              <a:rPr lang="mn-MN" sz="2400" dirty="0">
                <a:solidFill>
                  <a:schemeClr val="accent1">
                    <a:lumMod val="75000"/>
                  </a:schemeClr>
                </a:solidFill>
                <a:latin typeface="+mn-lt"/>
                <a:cs typeface="Times New Roman" panose="02020603050405020304" pitchFamily="18" charset="0"/>
              </a:rPr>
              <a:t>ЭРҮҮГИЙН ТУХАЙ ХУУЛИАС . . . </a:t>
            </a:r>
            <a:endParaRPr lang="mn-MN" sz="2400" dirty="0">
              <a:solidFill>
                <a:schemeClr val="accent1">
                  <a:lumMod val="75000"/>
                </a:schemeClr>
              </a:solidFill>
              <a:latin typeface="+mn-lt"/>
            </a:endParaRPr>
          </a:p>
        </p:txBody>
      </p:sp>
      <p:sp>
        <p:nvSpPr>
          <p:cNvPr id="7" name="Content Placeholder 2"/>
          <p:cNvSpPr txBox="1">
            <a:spLocks/>
          </p:cNvSpPr>
          <p:nvPr/>
        </p:nvSpPr>
        <p:spPr>
          <a:xfrm>
            <a:off x="533400" y="895350"/>
            <a:ext cx="8112123" cy="333374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2000" b="1" dirty="0">
                <a:latin typeface="Arial" panose="020B0604020202020204" pitchFamily="34" charset="0"/>
                <a:cs typeface="Arial" panose="020B0604020202020204" pitchFamily="34" charset="0"/>
              </a:rPr>
              <a:t>14.8 дугаар зүйл. Сонгуулийн үеэр илт худал мэдээлэл тараах</a:t>
            </a:r>
            <a:br>
              <a:rPr lang="mn-MN" sz="2000" b="1" dirty="0">
                <a:latin typeface="Arial" panose="020B0604020202020204" pitchFamily="34" charset="0"/>
                <a:cs typeface="Arial" panose="020B0604020202020204" pitchFamily="34" charset="0"/>
              </a:rPr>
            </a:br>
            <a:endParaRPr lang="mn-MN" sz="2000" b="1" dirty="0">
              <a:latin typeface="Arial" panose="020B0604020202020204" pitchFamily="34" charset="0"/>
              <a:cs typeface="Arial" panose="020B0604020202020204" pitchFamily="34" charset="0"/>
            </a:endParaRPr>
          </a:p>
          <a:p>
            <a:pPr algn="just" fontAlgn="t"/>
            <a:r>
              <a:rPr lang="mn-MN" sz="2000" dirty="0">
                <a:latin typeface="Arial" panose="020B0604020202020204" pitchFamily="34" charset="0"/>
                <a:cs typeface="Arial" panose="020B0604020202020204" pitchFamily="34" charset="0"/>
              </a:rPr>
              <a:t>1. Сонгуульд оролцогч улс төрийн нам, намуудын эвсэл, нэр дэвшигчийн </a:t>
            </a:r>
            <a:r>
              <a:rPr lang="mn-MN" sz="2000" dirty="0">
                <a:solidFill>
                  <a:srgbClr val="FF0000"/>
                </a:solidFill>
                <a:latin typeface="Arial" panose="020B0604020202020204" pitchFamily="34" charset="0"/>
                <a:cs typeface="Arial" panose="020B0604020202020204" pitchFamily="34" charset="0"/>
              </a:rPr>
              <a:t>нэр хүндэд халдаж, илт худал мэдээлэл тараасан</a:t>
            </a:r>
            <a:r>
              <a:rPr lang="mn-MN" sz="2000" dirty="0">
                <a:latin typeface="Arial" panose="020B0604020202020204" pitchFamily="34" charset="0"/>
                <a:cs typeface="Arial" panose="020B0604020202020204" pitchFamily="34" charset="0"/>
              </a:rPr>
              <a:t> бол </a:t>
            </a:r>
            <a:r>
              <a:rPr lang="mn-MN" sz="2000" b="1" dirty="0">
                <a:latin typeface="Arial" panose="020B0604020202020204" pitchFamily="34" charset="0"/>
                <a:cs typeface="Arial" panose="020B0604020202020204" pitchFamily="34" charset="0"/>
              </a:rPr>
              <a:t>дөрвөн зуун тавин нэгжээс таван мянга дөрвөн зуун нэгжтэй тэнцэх хэмжээний төгрөгөөр торгох, эсхүл хоёр зуун дөчин цагаас долоон зуун хорин цаг хүртэл хугацаагаар нийтэд тустай ажил хийлгэх, эсхүл нэг сараас нэг жил хүртэл хугацаагаар зорчих эрхийг хязгаарлах </a:t>
            </a:r>
            <a:r>
              <a:rPr lang="mn-MN" sz="2000" dirty="0">
                <a:latin typeface="Arial" panose="020B0604020202020204" pitchFamily="34" charset="0"/>
                <a:cs typeface="Arial" panose="020B0604020202020204" pitchFamily="34" charset="0"/>
              </a:rPr>
              <a:t>ял шийтгэнэ.</a:t>
            </a:r>
          </a:p>
          <a:p>
            <a:pPr algn="just" fontAlgn="t"/>
            <a:endParaRPr lang="mn-MN" sz="2000" dirty="0">
              <a:latin typeface="Arial" panose="020B0604020202020204" pitchFamily="34" charset="0"/>
              <a:cs typeface="Arial" panose="020B0604020202020204" pitchFamily="34" charset="0"/>
            </a:endParaRPr>
          </a:p>
          <a:p>
            <a:pPr algn="just" fontAlgn="t"/>
            <a:endParaRPr lang="mn-MN" sz="2000" dirty="0">
              <a:latin typeface="Arial" panose="020B0604020202020204" pitchFamily="34" charset="0"/>
              <a:cs typeface="Arial" panose="020B0604020202020204" pitchFamily="34" charset="0"/>
            </a:endParaRPr>
          </a:p>
          <a:p>
            <a:pPr algn="just" fontAlgn="t"/>
            <a:r>
              <a:rPr lang="mn-MN" sz="1800" i="1" dirty="0">
                <a:latin typeface="Arial" panose="020B0604020202020204" pitchFamily="34" charset="0"/>
                <a:cs typeface="Arial" panose="020B0604020202020204" pitchFamily="34" charset="0"/>
              </a:rPr>
              <a:t> /Энэ хэсэгт 2017 оны 5 дугаар сарын 11-ний </a:t>
            </a:r>
          </a:p>
          <a:p>
            <a:pPr algn="just" fontAlgn="t"/>
            <a:r>
              <a:rPr lang="mn-MN" sz="1800" i="1" dirty="0">
                <a:latin typeface="Arial" panose="020B0604020202020204" pitchFamily="34" charset="0"/>
                <a:cs typeface="Arial" panose="020B0604020202020204" pitchFamily="34" charset="0"/>
              </a:rPr>
              <a:t>                            өдрийн хуулиар өөрчлөлт оруулсан/</a:t>
            </a:r>
            <a:endParaRPr lang="mn-M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50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56910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990600" y="133350"/>
            <a:ext cx="5012911" cy="461665"/>
          </a:xfrm>
          <a:prstGeom prst="rect">
            <a:avLst/>
          </a:prstGeom>
        </p:spPr>
        <p:txBody>
          <a:bodyPr wrap="none">
            <a:spAutoFit/>
          </a:bodyPr>
          <a:lstStyle/>
          <a:p>
            <a:r>
              <a:rPr lang="mn-MN" sz="2400" dirty="0">
                <a:solidFill>
                  <a:schemeClr val="accent1">
                    <a:lumMod val="75000"/>
                  </a:schemeClr>
                </a:solidFill>
                <a:latin typeface="+mn-lt"/>
                <a:cs typeface="Times New Roman" panose="02020603050405020304" pitchFamily="18" charset="0"/>
              </a:rPr>
              <a:t>ЭРҮҮГИЙН ТУХАЙ ХУУЛИАС . . . </a:t>
            </a:r>
            <a:endParaRPr lang="mn-MN" sz="2400" dirty="0">
              <a:solidFill>
                <a:schemeClr val="accent1">
                  <a:lumMod val="75000"/>
                </a:schemeClr>
              </a:solidFill>
              <a:latin typeface="+mn-lt"/>
            </a:endParaRPr>
          </a:p>
        </p:txBody>
      </p:sp>
      <p:sp>
        <p:nvSpPr>
          <p:cNvPr id="7" name="Content Placeholder 2"/>
          <p:cNvSpPr txBox="1">
            <a:spLocks/>
          </p:cNvSpPr>
          <p:nvPr/>
        </p:nvSpPr>
        <p:spPr>
          <a:xfrm>
            <a:off x="533400" y="1066801"/>
            <a:ext cx="8112123" cy="333374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t"/>
            <a:r>
              <a:rPr lang="mn-MN" sz="2000" dirty="0">
                <a:latin typeface="Arial" panose="020B0604020202020204" pitchFamily="34" charset="0"/>
                <a:cs typeface="Arial" panose="020B0604020202020204" pitchFamily="34" charset="0"/>
              </a:rPr>
              <a:t>2. Энэ </a:t>
            </a:r>
            <a:r>
              <a:rPr lang="mn-MN" sz="2000" dirty="0">
                <a:solidFill>
                  <a:srgbClr val="FF0000"/>
                </a:solidFill>
                <a:latin typeface="Arial" panose="020B0604020202020204" pitchFamily="34" charset="0"/>
                <a:cs typeface="Arial" panose="020B0604020202020204" pitchFamily="34" charset="0"/>
              </a:rPr>
              <a:t>гэмт хэргийг төрийн албан хаагч, сонгуулийн хорооны албан тушаалтан, ажилтан үйлдсэн</a:t>
            </a:r>
            <a:r>
              <a:rPr lang="mn-MN" sz="2000" dirty="0">
                <a:latin typeface="Arial" panose="020B0604020202020204" pitchFamily="34" charset="0"/>
                <a:cs typeface="Arial" panose="020B0604020202020204" pitchFamily="34" charset="0"/>
              </a:rPr>
              <a:t> бол </a:t>
            </a:r>
            <a:r>
              <a:rPr lang="mn-MN" sz="2000" b="1" dirty="0">
                <a:latin typeface="Arial" panose="020B0604020202020204" pitchFamily="34" charset="0"/>
                <a:cs typeface="Arial" panose="020B0604020202020204" pitchFamily="34" charset="0"/>
              </a:rPr>
              <a:t>нэг жилээс гурван жил хүртэл хугацаагаар нийтийн албанд томилогдох эрх хасаж нэг мянга гурван зуун тавин нэгжээс арван мянган нэгжтэй тэнцэх хэмжээний төгрөгөөр торгох, эсхүл зургаан сараас хоёр жил хүртэл хугацаагаар зорчих эрхийг хязгаарлах, эсхүл зургаан сараас хоёр жил хүртэл хугацаагаар хорих</a:t>
            </a:r>
            <a:r>
              <a:rPr lang="mn-MN" sz="2000" dirty="0">
                <a:latin typeface="Arial" panose="020B0604020202020204" pitchFamily="34" charset="0"/>
                <a:cs typeface="Arial" panose="020B0604020202020204" pitchFamily="34" charset="0"/>
              </a:rPr>
              <a:t> ял шийтгэнэ.</a:t>
            </a:r>
          </a:p>
          <a:p>
            <a:pPr marL="0" indent="0" algn="just" fontAlgn="t">
              <a:buNone/>
            </a:pPr>
            <a:endParaRPr lang="mn-MN" sz="2000" i="1" dirty="0">
              <a:latin typeface="Arial" panose="020B0604020202020204" pitchFamily="34" charset="0"/>
              <a:cs typeface="Arial" panose="020B0604020202020204" pitchFamily="34" charset="0"/>
            </a:endParaRPr>
          </a:p>
          <a:p>
            <a:pPr marL="0" indent="0" algn="just" fontAlgn="t">
              <a:buNone/>
            </a:pPr>
            <a:endParaRPr lang="mn-MN" sz="2000" i="1" dirty="0">
              <a:latin typeface="Arial" panose="020B0604020202020204" pitchFamily="34" charset="0"/>
              <a:cs typeface="Arial" panose="020B0604020202020204" pitchFamily="34" charset="0"/>
            </a:endParaRPr>
          </a:p>
          <a:p>
            <a:pPr marL="0" indent="0" algn="just" fontAlgn="t">
              <a:buNone/>
            </a:pPr>
            <a:endParaRPr lang="mn-MN" sz="2000" i="1" dirty="0">
              <a:latin typeface="Arial" panose="020B0604020202020204" pitchFamily="34" charset="0"/>
              <a:cs typeface="Arial" panose="020B0604020202020204" pitchFamily="34" charset="0"/>
            </a:endParaRPr>
          </a:p>
          <a:p>
            <a:pPr marL="0" indent="0" algn="just" fontAlgn="t">
              <a:buNone/>
            </a:pPr>
            <a:r>
              <a:rPr lang="mn-MN" sz="1800" i="1" dirty="0">
                <a:latin typeface="Arial" panose="020B0604020202020204" pitchFamily="34" charset="0"/>
                <a:cs typeface="Arial" panose="020B0604020202020204" pitchFamily="34" charset="0"/>
              </a:rPr>
              <a:t>   /Энэ хэсэгт 2017 оны 5 дугаар сарын 11-ний өдрийн </a:t>
            </a:r>
          </a:p>
          <a:p>
            <a:pPr marL="0" indent="0" algn="just" fontAlgn="t">
              <a:buNone/>
            </a:pPr>
            <a:r>
              <a:rPr lang="mn-MN" sz="1800" i="1" dirty="0">
                <a:latin typeface="Arial" panose="020B0604020202020204" pitchFamily="34" charset="0"/>
                <a:cs typeface="Arial" panose="020B0604020202020204" pitchFamily="34" charset="0"/>
              </a:rPr>
              <a:t>			хуулиар өөрчлөлт оруулсан/</a:t>
            </a:r>
            <a:endParaRPr lang="mn-M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512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ctrTitle" idx="4"/>
          </p:nvPr>
        </p:nvSpPr>
        <p:spPr>
          <a:xfrm rot="5400000">
            <a:off x="5638328" y="2191222"/>
            <a:ext cx="5033980" cy="122303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mn-MN" sz="4400" dirty="0">
                <a:solidFill>
                  <a:schemeClr val="accent1">
                    <a:lumMod val="20000"/>
                    <a:lumOff val="80000"/>
                  </a:schemeClr>
                </a:solidFill>
              </a:rPr>
              <a:t>ХУУЛЬ, ЭРХ</a:t>
            </a:r>
            <a:r>
              <a:rPr lang="en-US" sz="4400" dirty="0">
                <a:solidFill>
                  <a:schemeClr val="accent1">
                    <a:lumMod val="20000"/>
                    <a:lumOff val="80000"/>
                  </a:schemeClr>
                </a:solidFill>
              </a:rPr>
              <a:t> </a:t>
            </a:r>
            <a:r>
              <a:rPr lang="mn-MN" sz="4400" dirty="0">
                <a:solidFill>
                  <a:schemeClr val="accent1">
                    <a:lumMod val="20000"/>
                    <a:lumOff val="80000"/>
                  </a:schemeClr>
                </a:solidFill>
              </a:rPr>
              <a:t>ЗҮЙ</a:t>
            </a:r>
            <a:endParaRPr sz="4400" dirty="0">
              <a:solidFill>
                <a:schemeClr val="accent1">
                  <a:lumMod val="20000"/>
                  <a:lumOff val="80000"/>
                </a:schemeClr>
              </a:solidFill>
            </a:endParaRPr>
          </a:p>
        </p:txBody>
      </p:sp>
      <p:sp>
        <p:nvSpPr>
          <p:cNvPr id="191" name="Google Shape;191;p29"/>
          <p:cNvSpPr/>
          <p:nvPr/>
        </p:nvSpPr>
        <p:spPr>
          <a:xfrm>
            <a:off x="0" y="2632200"/>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rot="10800000" flipH="1">
            <a:off x="0" y="2424900"/>
            <a:ext cx="7215000" cy="207300"/>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Content Placeholder 4">
            <a:extLst>
              <a:ext uri="{FF2B5EF4-FFF2-40B4-BE49-F238E27FC236}">
                <a16:creationId xmlns:a16="http://schemas.microsoft.com/office/drawing/2014/main" xmlns="" id="{206F3192-41C5-4D57-A23D-EFEA0ABAF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590550"/>
            <a:ext cx="1524000" cy="1692402"/>
          </a:xfrm>
          <a:prstGeom prst="rect">
            <a:avLst/>
          </a:prstGeom>
          <a:noFill/>
          <a:ln>
            <a:noFill/>
          </a:ln>
        </p:spPr>
      </p:pic>
      <p:sp>
        <p:nvSpPr>
          <p:cNvPr id="19" name="Rectangle 18">
            <a:extLst>
              <a:ext uri="{FF2B5EF4-FFF2-40B4-BE49-F238E27FC236}">
                <a16:creationId xmlns:a16="http://schemas.microsoft.com/office/drawing/2014/main" xmlns="" id="{118059F1-7A22-4A20-AE9C-55C5FB5BD488}"/>
              </a:ext>
            </a:extLst>
          </p:cNvPr>
          <p:cNvSpPr/>
          <p:nvPr/>
        </p:nvSpPr>
        <p:spPr>
          <a:xfrm>
            <a:off x="642257" y="2979909"/>
            <a:ext cx="6172200" cy="1815882"/>
          </a:xfrm>
          <a:prstGeom prst="rect">
            <a:avLst/>
          </a:prstGeom>
        </p:spPr>
        <p:txBody>
          <a:bodyPr wrap="square">
            <a:spAutoFit/>
          </a:bodyPr>
          <a:lstStyle/>
          <a:p>
            <a:pPr lvl="0" algn="ctr"/>
            <a:r>
              <a:rPr lang="mn-MN" sz="2800" b="1" dirty="0">
                <a:solidFill>
                  <a:schemeClr val="bg1"/>
                </a:solidFill>
                <a:latin typeface="+mn-lt"/>
                <a:cs typeface="Times New Roman" panose="02020603050405020304" pitchFamily="18" charset="0"/>
              </a:rPr>
              <a:t>АЙМАГ, НИЙСЛЭЛ, СУМ, ДҮҮРГИЙН ИРГЭДИЙН ТӨЛӨӨЛӨГЧДИЙН ХУРЛЫН</a:t>
            </a:r>
            <a:r>
              <a:rPr lang="ru-RU" sz="2800" b="1" dirty="0">
                <a:solidFill>
                  <a:schemeClr val="bg1"/>
                </a:solidFill>
                <a:latin typeface="+mn-lt"/>
                <a:cs typeface="Times New Roman" panose="02020603050405020304" pitchFamily="18" charset="0"/>
              </a:rPr>
              <a:t> СОНГУУЛИЙН ТУХАЙ ХУУЛ</a:t>
            </a:r>
            <a:r>
              <a:rPr lang="mn-MN" sz="2800" b="1" dirty="0">
                <a:solidFill>
                  <a:schemeClr val="bg1"/>
                </a:solidFill>
                <a:latin typeface="+mn-lt"/>
                <a:cs typeface="Times New Roman" panose="02020603050405020304" pitchFamily="18" charset="0"/>
              </a:rPr>
              <a:t>Ь</a:t>
            </a:r>
            <a:endParaRPr lang="en-US" sz="2800" b="1" dirty="0">
              <a:solidFill>
                <a:schemeClr val="bg1"/>
              </a:solidFill>
              <a:latin typeface="+mn-lt"/>
            </a:endParaRPr>
          </a:p>
        </p:txBody>
      </p:sp>
    </p:spTree>
    <p:extLst>
      <p:ext uri="{BB962C8B-B14F-4D97-AF65-F5344CB8AC3E}">
        <p14:creationId xmlns:p14="http://schemas.microsoft.com/office/powerpoint/2010/main" val="1220081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56910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62001" y="209550"/>
            <a:ext cx="8382000" cy="269304"/>
          </a:xfrm>
          <a:prstGeom prst="rect">
            <a:avLst/>
          </a:prstGeom>
        </p:spPr>
        <p:txBody>
          <a:bodyPr wrap="square">
            <a:spAutoFit/>
          </a:bodyPr>
          <a:lstStyle/>
          <a:p>
            <a:r>
              <a:rPr lang="mn-MN" sz="1150" b="1" dirty="0">
                <a:solidFill>
                  <a:schemeClr val="accent3">
                    <a:lumMod val="50000"/>
                  </a:schemeClr>
                </a:solidFill>
                <a:latin typeface="+mn-lt"/>
                <a:cs typeface="Times New Roman" panose="02020603050405020304" pitchFamily="18" charset="0"/>
              </a:rPr>
              <a:t>АЙМАГ, НИЙСЛЭЛ, СУМ, ДҮҮРГИЙН ИРГЭДИЙН ТӨЛӨӨЛӨГЧДИЙН ХУРЛЫН</a:t>
            </a:r>
            <a:r>
              <a:rPr lang="ru-RU" sz="1150" b="1" dirty="0">
                <a:solidFill>
                  <a:schemeClr val="accent3">
                    <a:lumMod val="50000"/>
                  </a:schemeClr>
                </a:solidFill>
                <a:latin typeface="+mn-lt"/>
                <a:cs typeface="Times New Roman" panose="02020603050405020304" pitchFamily="18" charset="0"/>
              </a:rPr>
              <a:t> СОНГУУЛИЙН ТУХАЙ ХУУЛИАС . . . </a:t>
            </a:r>
            <a:endParaRPr lang="mn-MN" sz="1150" dirty="0">
              <a:solidFill>
                <a:schemeClr val="accent3">
                  <a:lumMod val="50000"/>
                </a:schemeClr>
              </a:solidFill>
              <a:latin typeface="+mn-lt"/>
            </a:endParaRPr>
          </a:p>
        </p:txBody>
      </p:sp>
      <p:sp>
        <p:nvSpPr>
          <p:cNvPr id="6" name="Content Placeholder 2"/>
          <p:cNvSpPr txBox="1">
            <a:spLocks/>
          </p:cNvSpPr>
          <p:nvPr/>
        </p:nvSpPr>
        <p:spPr>
          <a:xfrm>
            <a:off x="228600" y="742950"/>
            <a:ext cx="8382000" cy="42672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600" b="1" dirty="0">
                <a:latin typeface="Arial" panose="020B0604020202020204" pitchFamily="34" charset="0"/>
                <a:cs typeface="Arial" panose="020B0604020202020204" pitchFamily="34" charset="0"/>
              </a:rPr>
              <a:t>	10 дугаар зүйл.Сонгуулийн үйл ажиллагааны эдийн засгийн баталгаа</a:t>
            </a:r>
          </a:p>
          <a:p>
            <a:pPr algn="just" fontAlgn="t"/>
            <a:r>
              <a:rPr lang="mn-MN" sz="1600" b="1" dirty="0">
                <a:latin typeface="Arial" panose="020B0604020202020204" pitchFamily="34" charset="0"/>
                <a:cs typeface="Arial" panose="020B0604020202020204" pitchFamily="34" charset="0"/>
              </a:rPr>
              <a:t>10.1.Орон нутгийн Хурлын сонгууль зохион байгуулахтай холбогдсон доор дурдсан зардлыг Сонгуулийн ерөнхий хорооны төсөвт тусгаж, улсын төсвөөс санхүүжүүлнэ:</a:t>
            </a:r>
          </a:p>
          <a:p>
            <a:pPr algn="just" fontAlgn="t"/>
            <a:endParaRPr lang="mn-MN" sz="1600" b="1" dirty="0">
              <a:latin typeface="Arial" panose="020B0604020202020204" pitchFamily="34" charset="0"/>
              <a:cs typeface="Arial" panose="020B0604020202020204" pitchFamily="34" charset="0"/>
            </a:endParaRPr>
          </a:p>
          <a:p>
            <a:pPr algn="just" fontAlgn="t"/>
            <a:r>
              <a:rPr lang="mn-MN" sz="1600" dirty="0">
                <a:latin typeface="Arial" panose="020B0604020202020204" pitchFamily="34" charset="0"/>
                <a:cs typeface="Arial" panose="020B0604020202020204" pitchFamily="34" charset="0"/>
              </a:rPr>
              <a:t>10.1.1.сонгуулийн байгууллагын үйл ажиллагааны зардал;</a:t>
            </a:r>
          </a:p>
          <a:p>
            <a:pPr fontAlgn="t"/>
            <a:r>
              <a:rPr lang="ru-RU" sz="1600" dirty="0">
                <a:latin typeface="Arial" panose="020B0604020202020204" pitchFamily="34" charset="0"/>
                <a:cs typeface="Arial" panose="020B0604020202020204" pitchFamily="34" charset="0"/>
              </a:rPr>
              <a:t>10.1.9.сонгууль зохион байгуулахтай холбогдсон сургалтын зардал;</a:t>
            </a:r>
            <a:endParaRPr lang="mn-MN" sz="1600" dirty="0">
              <a:latin typeface="Arial" panose="020B0604020202020204" pitchFamily="34" charset="0"/>
              <a:cs typeface="Arial" panose="020B0604020202020204" pitchFamily="34" charset="0"/>
            </a:endParaRPr>
          </a:p>
          <a:p>
            <a:pPr fontAlgn="t"/>
            <a:r>
              <a:rPr lang="mn-MN" sz="1600" dirty="0">
                <a:latin typeface="Arial" panose="020B0604020202020204" pitchFamily="34" charset="0"/>
                <a:cs typeface="Arial" panose="020B0604020202020204" pitchFamily="34" charset="0"/>
              </a:rPr>
              <a:t>10.1.10.сонгуулийн хороодын ажилтан, мэдээллийн технологийн багийн болон ажлын хэсгийн гишүүн, даамал, нөөц даамлын ажилласан хугацааны </a:t>
            </a:r>
            <a:r>
              <a:rPr lang="mn-MN" sz="1600" dirty="0">
                <a:solidFill>
                  <a:srgbClr val="FF0000"/>
                </a:solidFill>
                <a:latin typeface="Arial" panose="020B0604020202020204" pitchFamily="34" charset="0"/>
                <a:cs typeface="Arial" panose="020B0604020202020204" pitchFamily="34" charset="0"/>
              </a:rPr>
              <a:t>мөнгөн урамшуулал</a:t>
            </a:r>
            <a:r>
              <a:rPr lang="mn-MN" sz="1600" dirty="0">
                <a:latin typeface="Arial" panose="020B0604020202020204" pitchFamily="34" charset="0"/>
                <a:cs typeface="Arial" panose="020B0604020202020204" pitchFamily="34" charset="0"/>
              </a:rPr>
              <a:t>, </a:t>
            </a:r>
            <a:r>
              <a:rPr lang="mn-MN" sz="1600" dirty="0">
                <a:solidFill>
                  <a:srgbClr val="FF0000"/>
                </a:solidFill>
                <a:latin typeface="Arial" panose="020B0604020202020204" pitchFamily="34" charset="0"/>
                <a:cs typeface="Arial" panose="020B0604020202020204" pitchFamily="34" charset="0"/>
              </a:rPr>
              <a:t>хоолны зардал</a:t>
            </a:r>
            <a:r>
              <a:rPr lang="mn-MN" sz="1600" dirty="0">
                <a:latin typeface="Arial" panose="020B0604020202020204" pitchFamily="34" charset="0"/>
                <a:cs typeface="Arial" panose="020B0604020202020204" pitchFamily="34" charset="0"/>
              </a:rPr>
              <a:t>;</a:t>
            </a:r>
          </a:p>
          <a:p>
            <a:pPr fontAlgn="t"/>
            <a:r>
              <a:rPr lang="mn-MN" sz="1600" dirty="0">
                <a:latin typeface="Arial" panose="020B0604020202020204" pitchFamily="34" charset="0"/>
                <a:cs typeface="Arial" panose="020B0604020202020204" pitchFamily="34" charset="0"/>
              </a:rPr>
              <a:t>10.1.11.сонгуулийн хороодын бичиг хэрэг, шуудан, холбоо, унаа, </a:t>
            </a:r>
            <a:r>
              <a:rPr lang="mn-MN" sz="1600" dirty="0">
                <a:solidFill>
                  <a:srgbClr val="FF0000"/>
                </a:solidFill>
                <a:latin typeface="Arial" panose="020B0604020202020204" pitchFamily="34" charset="0"/>
                <a:cs typeface="Arial" panose="020B0604020202020204" pitchFamily="34" charset="0"/>
              </a:rPr>
              <a:t>албан томилолтын зардал;</a:t>
            </a:r>
            <a:endParaRPr lang="en-US" sz="1600" dirty="0">
              <a:solidFill>
                <a:srgbClr val="FF0000"/>
              </a:solidFill>
              <a:latin typeface="Arial" panose="020B0604020202020204" pitchFamily="34" charset="0"/>
              <a:cs typeface="Arial" panose="020B0604020202020204" pitchFamily="34" charset="0"/>
            </a:endParaRPr>
          </a:p>
          <a:p>
            <a:r>
              <a:rPr lang="mn-MN" sz="1600" dirty="0"/>
              <a:t/>
            </a:r>
            <a:br>
              <a:rPr lang="mn-MN" sz="1600" dirty="0"/>
            </a:br>
            <a:endParaRPr lang="mn-M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410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066800" y="206573"/>
            <a:ext cx="3687228" cy="369332"/>
          </a:xfrm>
          <a:prstGeom prst="rect">
            <a:avLst/>
          </a:prstGeom>
        </p:spPr>
        <p:txBody>
          <a:bodyPr wrap="none">
            <a:spAutoFit/>
          </a:bodyPr>
          <a:lstStyle/>
          <a:p>
            <a:r>
              <a:rPr lang="mn-MN" sz="1800" b="1" dirty="0">
                <a:solidFill>
                  <a:schemeClr val="accent4">
                    <a:lumMod val="75000"/>
                  </a:schemeClr>
                </a:solidFill>
                <a:latin typeface="+mn-lt"/>
                <a:cs typeface="Times New Roman" panose="02020603050405020304" pitchFamily="18" charset="0"/>
              </a:rPr>
              <a:t>БҮТЭЦ, ЗОХИОН БАЙГУУЛАЛТ</a:t>
            </a:r>
            <a:endParaRPr lang="mn-MN" sz="1800" dirty="0">
              <a:solidFill>
                <a:schemeClr val="accent4">
                  <a:lumMod val="75000"/>
                </a:schemeClr>
              </a:solidFill>
              <a:latin typeface="+mn-lt"/>
            </a:endParaRPr>
          </a:p>
        </p:txBody>
      </p:sp>
      <p:grpSp>
        <p:nvGrpSpPr>
          <p:cNvPr id="22" name="Group 21">
            <a:extLst>
              <a:ext uri="{FF2B5EF4-FFF2-40B4-BE49-F238E27FC236}">
                <a16:creationId xmlns:a16="http://schemas.microsoft.com/office/drawing/2014/main" xmlns="" id="{A27086EF-86B8-4AF0-ADEE-82B9010BF793}"/>
              </a:ext>
            </a:extLst>
          </p:cNvPr>
          <p:cNvGrpSpPr/>
          <p:nvPr/>
        </p:nvGrpSpPr>
        <p:grpSpPr>
          <a:xfrm>
            <a:off x="762000" y="905888"/>
            <a:ext cx="7781968" cy="4028062"/>
            <a:chOff x="2286000" y="1720394"/>
            <a:chExt cx="6441154" cy="3364223"/>
          </a:xfrm>
        </p:grpSpPr>
        <p:sp>
          <p:nvSpPr>
            <p:cNvPr id="23" name="Rounded Rectangle 7">
              <a:extLst>
                <a:ext uri="{FF2B5EF4-FFF2-40B4-BE49-F238E27FC236}">
                  <a16:creationId xmlns:a16="http://schemas.microsoft.com/office/drawing/2014/main" xmlns="" id="{D681AF3E-2DEB-4D62-AA85-3C83B0D1F64C}"/>
                </a:ext>
              </a:extLst>
            </p:cNvPr>
            <p:cNvSpPr/>
            <p:nvPr/>
          </p:nvSpPr>
          <p:spPr>
            <a:xfrm>
              <a:off x="3200399" y="1720394"/>
              <a:ext cx="3328555" cy="621023"/>
            </a:xfrm>
            <a:prstGeom prst="roundRect">
              <a:avLst/>
            </a:prstGeom>
            <a:solidFill>
              <a:schemeClr val="bg1"/>
            </a:solidFill>
            <a:ln w="38100"/>
          </p:spPr>
          <p:style>
            <a:lnRef idx="1">
              <a:schemeClr val="accent2"/>
            </a:lnRef>
            <a:fillRef idx="2">
              <a:schemeClr val="accent2"/>
            </a:fillRef>
            <a:effectRef idx="1">
              <a:schemeClr val="accent2"/>
            </a:effectRef>
            <a:fontRef idx="minor">
              <a:schemeClr val="dk1"/>
            </a:fontRef>
          </p:style>
          <p:txBody>
            <a:bodyPr rtlCol="0" anchor="ctr"/>
            <a:lstStyle/>
            <a:p>
              <a:pPr algn="ctr"/>
              <a:r>
                <a:rPr lang="mn-MN" sz="1600" b="1" dirty="0">
                  <a:latin typeface="Times New Roman" pitchFamily="18" charset="0"/>
                  <a:cs typeface="Times New Roman" pitchFamily="18" charset="0"/>
                </a:rPr>
                <a:t>СОНГУУЛИЙН ЕРӨНХИЙ ХОРОО</a:t>
              </a:r>
              <a:endParaRPr lang="en-US" sz="1600" b="1" dirty="0">
                <a:latin typeface="Times New Roman" pitchFamily="18" charset="0"/>
                <a:cs typeface="Times New Roman" pitchFamily="18" charset="0"/>
              </a:endParaRPr>
            </a:p>
          </p:txBody>
        </p:sp>
        <p:sp>
          <p:nvSpPr>
            <p:cNvPr id="24" name="Rounded Rectangle 8">
              <a:extLst>
                <a:ext uri="{FF2B5EF4-FFF2-40B4-BE49-F238E27FC236}">
                  <a16:creationId xmlns:a16="http://schemas.microsoft.com/office/drawing/2014/main" xmlns="" id="{5C164390-8A19-430D-A092-5946FC7D9DC2}"/>
                </a:ext>
              </a:extLst>
            </p:cNvPr>
            <p:cNvSpPr/>
            <p:nvPr/>
          </p:nvSpPr>
          <p:spPr>
            <a:xfrm>
              <a:off x="2286000" y="2667000"/>
              <a:ext cx="2362200" cy="7620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mn-MN" b="1" dirty="0">
                  <a:latin typeface="Times New Roman" pitchFamily="18" charset="0"/>
                  <a:cs typeface="Times New Roman" pitchFamily="18" charset="0"/>
                </a:rPr>
                <a:t>АЖЛЫН АЛБА</a:t>
              </a:r>
              <a:endParaRPr lang="en-US" b="1" dirty="0">
                <a:latin typeface="Times New Roman" pitchFamily="18" charset="0"/>
                <a:cs typeface="Times New Roman" pitchFamily="18" charset="0"/>
              </a:endParaRPr>
            </a:p>
          </p:txBody>
        </p:sp>
        <p:sp>
          <p:nvSpPr>
            <p:cNvPr id="25" name="Rounded Rectangle 9">
              <a:extLst>
                <a:ext uri="{FF2B5EF4-FFF2-40B4-BE49-F238E27FC236}">
                  <a16:creationId xmlns:a16="http://schemas.microsoft.com/office/drawing/2014/main" xmlns="" id="{35B19153-DEDB-4F6B-B70E-9EC4F96C57CC}"/>
                </a:ext>
              </a:extLst>
            </p:cNvPr>
            <p:cNvSpPr/>
            <p:nvPr/>
          </p:nvSpPr>
          <p:spPr>
            <a:xfrm>
              <a:off x="5105400" y="2667000"/>
              <a:ext cx="3621754" cy="7620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mn-MN" b="1" dirty="0">
                  <a:latin typeface="Times New Roman" pitchFamily="18" charset="0"/>
                  <a:cs typeface="Times New Roman" pitchFamily="18" charset="0"/>
                </a:rPr>
                <a:t>МЭДЭЭЛЛИЙН ТЕХНОЛОГИЙН ТӨВ</a:t>
              </a:r>
              <a:endParaRPr lang="en-US" b="1" dirty="0">
                <a:latin typeface="Times New Roman" pitchFamily="18" charset="0"/>
                <a:cs typeface="Times New Roman" pitchFamily="18" charset="0"/>
              </a:endParaRPr>
            </a:p>
          </p:txBody>
        </p:sp>
        <p:sp>
          <p:nvSpPr>
            <p:cNvPr id="26" name="Rounded Rectangle 10">
              <a:extLst>
                <a:ext uri="{FF2B5EF4-FFF2-40B4-BE49-F238E27FC236}">
                  <a16:creationId xmlns:a16="http://schemas.microsoft.com/office/drawing/2014/main" xmlns="" id="{7CE96CFE-568B-44D9-86ED-C7F883481C13}"/>
                </a:ext>
              </a:extLst>
            </p:cNvPr>
            <p:cNvSpPr/>
            <p:nvPr/>
          </p:nvSpPr>
          <p:spPr>
            <a:xfrm>
              <a:off x="5105400" y="3657600"/>
              <a:ext cx="3581400" cy="5888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solidFill>
                    <a:srgbClr val="002060"/>
                  </a:solidFill>
                  <a:latin typeface="Times New Roman" pitchFamily="18" charset="0"/>
                  <a:cs typeface="Times New Roman" pitchFamily="18" charset="0"/>
                </a:rPr>
                <a:t>Мэдээллийн технологийн баг</a:t>
              </a:r>
              <a:endParaRPr lang="en-US" b="1" dirty="0">
                <a:solidFill>
                  <a:srgbClr val="002060"/>
                </a:solidFill>
                <a:latin typeface="Times New Roman" pitchFamily="18" charset="0"/>
                <a:cs typeface="Times New Roman" pitchFamily="18" charset="0"/>
              </a:endParaRPr>
            </a:p>
          </p:txBody>
        </p:sp>
        <p:sp>
          <p:nvSpPr>
            <p:cNvPr id="27" name="Rounded Rectangle 11">
              <a:extLst>
                <a:ext uri="{FF2B5EF4-FFF2-40B4-BE49-F238E27FC236}">
                  <a16:creationId xmlns:a16="http://schemas.microsoft.com/office/drawing/2014/main" xmlns="" id="{9E8B4E47-DF74-49AB-82B9-2475A29B3ED5}"/>
                </a:ext>
              </a:extLst>
            </p:cNvPr>
            <p:cNvSpPr/>
            <p:nvPr/>
          </p:nvSpPr>
          <p:spPr>
            <a:xfrm>
              <a:off x="5116297" y="4495800"/>
              <a:ext cx="3581400" cy="5888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solidFill>
                    <a:srgbClr val="002060"/>
                  </a:solidFill>
                  <a:latin typeface="Times New Roman" pitchFamily="18" charset="0"/>
                  <a:cs typeface="Times New Roman" pitchFamily="18" charset="0"/>
                </a:rPr>
                <a:t>Мэдээллийн технологийн Даамал</a:t>
              </a:r>
              <a:endParaRPr lang="en-US" b="1" dirty="0">
                <a:solidFill>
                  <a:srgbClr val="002060"/>
                </a:solidFill>
                <a:latin typeface="Times New Roman" pitchFamily="18" charset="0"/>
                <a:cs typeface="Times New Roman" pitchFamily="18" charset="0"/>
              </a:endParaRPr>
            </a:p>
          </p:txBody>
        </p:sp>
        <p:cxnSp>
          <p:nvCxnSpPr>
            <p:cNvPr id="28" name="Straight Connector 27">
              <a:extLst>
                <a:ext uri="{FF2B5EF4-FFF2-40B4-BE49-F238E27FC236}">
                  <a16:creationId xmlns:a16="http://schemas.microsoft.com/office/drawing/2014/main" xmlns="" id="{6A0ACE1D-3576-4408-8D1C-103C21F8862C}"/>
                </a:ext>
              </a:extLst>
            </p:cNvPr>
            <p:cNvCxnSpPr/>
            <p:nvPr/>
          </p:nvCxnSpPr>
          <p:spPr>
            <a:xfrm>
              <a:off x="3429000" y="2514600"/>
              <a:ext cx="2895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B3FA6CF8-95AA-4CAC-BB94-F53FB8623CA1}"/>
                </a:ext>
              </a:extLst>
            </p:cNvPr>
            <p:cNvCxnSpPr>
              <a:cxnSpLocks/>
              <a:stCxn id="23" idx="2"/>
            </p:cNvCxnSpPr>
            <p:nvPr/>
          </p:nvCxnSpPr>
          <p:spPr>
            <a:xfrm>
              <a:off x="4864677" y="2341417"/>
              <a:ext cx="12122" cy="1731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5CC66D18-E10B-4624-85EF-2569514E05EB}"/>
                </a:ext>
              </a:extLst>
            </p:cNvPr>
            <p:cNvCxnSpPr/>
            <p:nvPr/>
          </p:nvCxnSpPr>
          <p:spPr>
            <a:xfrm rot="16200000" flipH="1">
              <a:off x="6244071" y="2595130"/>
              <a:ext cx="173182" cy="121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D83F0115-EB06-49BE-8D7F-6E43175B65F2}"/>
                </a:ext>
              </a:extLst>
            </p:cNvPr>
            <p:cNvCxnSpPr/>
            <p:nvPr/>
          </p:nvCxnSpPr>
          <p:spPr>
            <a:xfrm rot="16200000" flipH="1">
              <a:off x="3348470" y="2595130"/>
              <a:ext cx="173182" cy="121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BD3D2451-FAEB-4014-8690-D27317212E91}"/>
                </a:ext>
              </a:extLst>
            </p:cNvPr>
            <p:cNvCxnSpPr/>
            <p:nvPr/>
          </p:nvCxnSpPr>
          <p:spPr>
            <a:xfrm rot="16200000" flipH="1">
              <a:off x="6320271" y="3509530"/>
              <a:ext cx="173182" cy="121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5A530843-3846-4FB3-BF12-6884CC0578FA}"/>
                </a:ext>
              </a:extLst>
            </p:cNvPr>
            <p:cNvCxnSpPr/>
            <p:nvPr/>
          </p:nvCxnSpPr>
          <p:spPr>
            <a:xfrm rot="16200000" flipH="1">
              <a:off x="6396471" y="4341860"/>
              <a:ext cx="173182" cy="121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56910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62001" y="209550"/>
            <a:ext cx="8382000" cy="269304"/>
          </a:xfrm>
          <a:prstGeom prst="rect">
            <a:avLst/>
          </a:prstGeom>
        </p:spPr>
        <p:txBody>
          <a:bodyPr wrap="square">
            <a:spAutoFit/>
          </a:bodyPr>
          <a:lstStyle/>
          <a:p>
            <a:r>
              <a:rPr lang="mn-MN" sz="1150" b="1" dirty="0">
                <a:solidFill>
                  <a:schemeClr val="accent3">
                    <a:lumMod val="50000"/>
                  </a:schemeClr>
                </a:solidFill>
                <a:latin typeface="+mn-lt"/>
                <a:cs typeface="Times New Roman" panose="02020603050405020304" pitchFamily="18" charset="0"/>
              </a:rPr>
              <a:t>АЙМАГ, НИЙСЛЭЛ, СУМ, ДҮҮРГИЙН ИРГЭДИЙН ТӨЛӨӨЛӨГЧДИЙН ХУРЛЫН</a:t>
            </a:r>
            <a:r>
              <a:rPr lang="ru-RU" sz="1150" b="1" dirty="0">
                <a:solidFill>
                  <a:schemeClr val="accent3">
                    <a:lumMod val="50000"/>
                  </a:schemeClr>
                </a:solidFill>
                <a:latin typeface="+mn-lt"/>
                <a:cs typeface="Times New Roman" panose="02020603050405020304" pitchFamily="18" charset="0"/>
              </a:rPr>
              <a:t> СОНГУУЛИЙН ТУХАЙ ХУУЛИАС . . . </a:t>
            </a:r>
            <a:endParaRPr lang="mn-MN" sz="1150" dirty="0">
              <a:solidFill>
                <a:schemeClr val="accent3">
                  <a:lumMod val="50000"/>
                </a:schemeClr>
              </a:solidFill>
              <a:latin typeface="+mn-lt"/>
            </a:endParaRPr>
          </a:p>
        </p:txBody>
      </p:sp>
      <p:sp>
        <p:nvSpPr>
          <p:cNvPr id="8" name="Content Placeholder 2"/>
          <p:cNvSpPr txBox="1">
            <a:spLocks/>
          </p:cNvSpPr>
          <p:nvPr/>
        </p:nvSpPr>
        <p:spPr>
          <a:xfrm>
            <a:off x="707093" y="742950"/>
            <a:ext cx="8305800" cy="4572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800" b="1">
                <a:latin typeface="Arial" panose="020B0604020202020204" pitchFamily="34" charset="0"/>
                <a:cs typeface="Arial" panose="020B0604020202020204" pitchFamily="34" charset="0"/>
              </a:rPr>
              <a:t>18 дугаар зүйл.</a:t>
            </a:r>
            <a:r>
              <a:rPr lang="en-US" sz="1800" b="1">
                <a:latin typeface="Arial" panose="020B0604020202020204" pitchFamily="34" charset="0"/>
                <a:cs typeface="Arial" panose="020B0604020202020204" pitchFamily="34" charset="0"/>
              </a:rPr>
              <a:t> </a:t>
            </a:r>
            <a:r>
              <a:rPr lang="mn-MN" sz="1800" b="1">
                <a:latin typeface="Arial" panose="020B0604020202020204" pitchFamily="34" charset="0"/>
                <a:cs typeface="Arial" panose="020B0604020202020204" pitchFamily="34" charset="0"/>
              </a:rPr>
              <a:t>Хэсгийн хорооны чиг үүрэг</a:t>
            </a:r>
            <a:br>
              <a:rPr lang="mn-MN" sz="1800" b="1">
                <a:latin typeface="Arial" panose="020B0604020202020204" pitchFamily="34" charset="0"/>
                <a:cs typeface="Arial" panose="020B0604020202020204" pitchFamily="34" charset="0"/>
              </a:rPr>
            </a:br>
            <a:endParaRPr lang="mn-MN" sz="1800" b="1">
              <a:latin typeface="Arial" panose="020B0604020202020204" pitchFamily="34" charset="0"/>
              <a:cs typeface="Arial" panose="020B0604020202020204" pitchFamily="34" charset="0"/>
            </a:endParaRPr>
          </a:p>
          <a:p>
            <a:pPr fontAlgn="t"/>
            <a:r>
              <a:rPr lang="mn-MN" sz="1800" b="1">
                <a:latin typeface="Arial" panose="020B0604020202020204" pitchFamily="34" charset="0"/>
                <a:cs typeface="Arial" panose="020B0604020202020204" pitchFamily="34" charset="0"/>
              </a:rPr>
              <a:t>18.2.Хэсгийн хороо дараах чиг үүргийг хэрэгжүүлнэ:</a:t>
            </a:r>
          </a:p>
          <a:p>
            <a:pPr fontAlgn="t"/>
            <a:r>
              <a:rPr lang="mn-MN" sz="1800">
                <a:latin typeface="Arial" pitchFamily="34" charset="0"/>
                <a:cs typeface="Arial" pitchFamily="34" charset="0"/>
              </a:rPr>
              <a:t>18.2.1.хэсгийн хорооны хаяг, ажиллах цагийн хуваарь, санал авах өдөр, цагийг сонгогчдод мэдээлэх;</a:t>
            </a:r>
          </a:p>
          <a:p>
            <a:pPr algn="just" fontAlgn="t"/>
            <a:endParaRPr lang="mn-MN" sz="1800">
              <a:latin typeface="Arial" pitchFamily="34" charset="0"/>
              <a:cs typeface="Arial" pitchFamily="34" charset="0"/>
            </a:endParaRPr>
          </a:p>
          <a:p>
            <a:pPr algn="just" fontAlgn="t"/>
            <a:r>
              <a:rPr lang="mn-MN" sz="1800">
                <a:latin typeface="Arial" pitchFamily="34" charset="0"/>
                <a:cs typeface="Arial" pitchFamily="34" charset="0"/>
              </a:rPr>
              <a:t>18.2.2.санал авах байр, зөөврийн битүүмжилсэн саналын хайрцаг, сонгогчийн бүртгэлийн болон санал авах, тоолох, дүн гаргах, дамжуулах төхөөрөмж /цаашид “санал тоолох төхөөрөмж” гэх/ зэрэг санал авахад шаардлагатай бусад зүйлийг бэлтгэж, сонгогчдын санал авах ажлыг зохион байгуулах;</a:t>
            </a:r>
          </a:p>
          <a:p>
            <a:pPr algn="just" fontAlgn="t"/>
            <a:endParaRPr lang="mn-MN" sz="1800" b="1">
              <a:latin typeface="Arial" panose="020B0604020202020204" pitchFamily="34" charset="0"/>
              <a:cs typeface="Arial" panose="020B0604020202020204" pitchFamily="34" charset="0"/>
            </a:endParaRPr>
          </a:p>
          <a:p>
            <a:pPr fontAlgn="t"/>
            <a:r>
              <a:rPr lang="mn-MN" sz="1800" b="1">
                <a:solidFill>
                  <a:srgbClr val="C00000"/>
                </a:solidFill>
                <a:latin typeface="Arial" panose="020B0604020202020204" pitchFamily="34" charset="0"/>
                <a:cs typeface="Arial" panose="020B0604020202020204" pitchFamily="34" charset="0"/>
              </a:rPr>
              <a:t>18.2.3.санал хураалтын дүн танилцуулах, нэн даруй дамжуулах;</a:t>
            </a:r>
            <a:endParaRPr lang="mn-MN" sz="1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70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95010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62001" y="209550"/>
            <a:ext cx="8382000" cy="269304"/>
          </a:xfrm>
          <a:prstGeom prst="rect">
            <a:avLst/>
          </a:prstGeom>
        </p:spPr>
        <p:txBody>
          <a:bodyPr wrap="square">
            <a:spAutoFit/>
          </a:bodyPr>
          <a:lstStyle/>
          <a:p>
            <a:r>
              <a:rPr lang="mn-MN" sz="1150" b="1" dirty="0">
                <a:solidFill>
                  <a:schemeClr val="accent3">
                    <a:lumMod val="50000"/>
                  </a:schemeClr>
                </a:solidFill>
                <a:latin typeface="+mn-lt"/>
                <a:cs typeface="Times New Roman" panose="02020603050405020304" pitchFamily="18" charset="0"/>
              </a:rPr>
              <a:t>АЙМАГ, НИЙСЛЭЛ, СУМ, ДҮҮРГИЙН ИРГЭДИЙН ТӨЛӨӨЛӨГЧДИЙН ХУРЛЫН</a:t>
            </a:r>
            <a:r>
              <a:rPr lang="ru-RU" sz="1150" b="1" dirty="0">
                <a:solidFill>
                  <a:schemeClr val="accent3">
                    <a:lumMod val="50000"/>
                  </a:schemeClr>
                </a:solidFill>
                <a:latin typeface="+mn-lt"/>
                <a:cs typeface="Times New Roman" panose="02020603050405020304" pitchFamily="18" charset="0"/>
              </a:rPr>
              <a:t> СОНГУУЛИЙН ТУХАЙ ХУУЛИАС . . . </a:t>
            </a:r>
            <a:endParaRPr lang="mn-MN" sz="1150" dirty="0">
              <a:solidFill>
                <a:schemeClr val="accent3">
                  <a:lumMod val="50000"/>
                </a:schemeClr>
              </a:solidFill>
              <a:latin typeface="+mn-lt"/>
            </a:endParaRPr>
          </a:p>
        </p:txBody>
      </p:sp>
      <p:sp>
        <p:nvSpPr>
          <p:cNvPr id="6" name="Content Placeholder 2"/>
          <p:cNvSpPr txBox="1">
            <a:spLocks/>
          </p:cNvSpPr>
          <p:nvPr/>
        </p:nvSpPr>
        <p:spPr>
          <a:xfrm>
            <a:off x="714350" y="742950"/>
            <a:ext cx="8277250" cy="4572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800" b="1" dirty="0">
                <a:latin typeface="Arial" panose="020B0604020202020204" pitchFamily="34" charset="0"/>
                <a:cs typeface="Arial" panose="020B0604020202020204" pitchFamily="34" charset="0"/>
              </a:rPr>
              <a:t>19 дүгээр зүйл. Сонгуулийн хороодын ажлын зохион байгуулалт</a:t>
            </a:r>
          </a:p>
          <a:p>
            <a:pPr fontAlgn="t"/>
            <a:endParaRPr lang="mn-MN" sz="1800" dirty="0">
              <a:latin typeface="Arial" panose="020B0604020202020204" pitchFamily="34" charset="0"/>
              <a:cs typeface="Arial" panose="020B0604020202020204" pitchFamily="34" charset="0"/>
            </a:endParaRPr>
          </a:p>
          <a:p>
            <a:pPr algn="just" fontAlgn="t"/>
            <a:r>
              <a:rPr lang="mn-MN" sz="1800" dirty="0">
                <a:latin typeface="Arial" panose="020B0604020202020204" pitchFamily="34" charset="0"/>
                <a:cs typeface="Arial" panose="020B0604020202020204" pitchFamily="34" charset="0"/>
              </a:rPr>
              <a:t>19.17.Сонгуулийн хорооны ажилтныг энэ хуульд заасан бүрэн эрхээ хэрэгжүүлж байх хугацаанд үндсэн ажлаас нь чөлөөлөх, халах, түүнчлэн өөрийнх нь зөвшөөрөлгүйгээр өөр ажил, албан тушаалд шилжүүлэхийг хориглоно.</a:t>
            </a:r>
          </a:p>
          <a:p>
            <a:pPr algn="just" fontAlgn="t"/>
            <a:endParaRPr lang="mn-MN" sz="1800" dirty="0">
              <a:latin typeface="Arial" panose="020B0604020202020204" pitchFamily="34" charset="0"/>
              <a:cs typeface="Arial" panose="020B0604020202020204" pitchFamily="34" charset="0"/>
            </a:endParaRPr>
          </a:p>
          <a:p>
            <a:pPr algn="just" fontAlgn="t"/>
            <a:r>
              <a:rPr lang="mn-MN" sz="1800" dirty="0">
                <a:latin typeface="Arial" panose="020B0604020202020204" pitchFamily="34" charset="0"/>
                <a:cs typeface="Arial" panose="020B0604020202020204" pitchFamily="34" charset="0"/>
              </a:rPr>
              <a:t>19.18.Төрийн албан хаагчийг сонгуулийн хороонд ажиллах хугацаанд харьяалах байгууллага нь </a:t>
            </a:r>
            <a:r>
              <a:rPr lang="mn-MN" sz="1800" dirty="0">
                <a:solidFill>
                  <a:srgbClr val="FF0000"/>
                </a:solidFill>
                <a:latin typeface="Arial" panose="020B0604020202020204" pitchFamily="34" charset="0"/>
                <a:cs typeface="Arial" panose="020B0604020202020204" pitchFamily="34" charset="0"/>
              </a:rPr>
              <a:t>цалинтай чөлөө олгоно</a:t>
            </a:r>
            <a:r>
              <a:rPr lang="mn-MN" sz="1800" dirty="0">
                <a:latin typeface="Arial" panose="020B0604020202020204" pitchFamily="34" charset="0"/>
                <a:cs typeface="Arial" panose="020B0604020202020204" pitchFamily="34" charset="0"/>
              </a:rPr>
              <a:t>.</a:t>
            </a:r>
          </a:p>
          <a:p>
            <a:pPr fontAlgn="t"/>
            <a:endParaRPr lang="mn-MN" sz="1800" dirty="0">
              <a:latin typeface="Arial" panose="020B0604020202020204" pitchFamily="34" charset="0"/>
              <a:cs typeface="Arial" panose="020B0604020202020204" pitchFamily="34" charset="0"/>
            </a:endParaRPr>
          </a:p>
          <a:p>
            <a:pPr algn="just" fontAlgn="t"/>
            <a:r>
              <a:rPr lang="mn-MN" sz="1800" dirty="0">
                <a:latin typeface="Arial" panose="020B0604020202020204" pitchFamily="34" charset="0"/>
                <a:cs typeface="Arial" panose="020B0604020202020204" pitchFamily="34" charset="0"/>
              </a:rPr>
              <a:t>19.21.Сонгуулийн хорооноос бүрэн эрхийнхээ хүрээнд гаргасан шийдвэрийг тухайн нутаг дэвсгэр дэх бүх байгууллага, албан тушаалтан, иргэн биелүүлэх </a:t>
            </a:r>
            <a:r>
              <a:rPr lang="mn-MN" sz="1800" b="1" dirty="0">
                <a:solidFill>
                  <a:srgbClr val="C00000"/>
                </a:solidFill>
                <a:latin typeface="Arial" panose="020B0604020202020204" pitchFamily="34" charset="0"/>
                <a:cs typeface="Arial" panose="020B0604020202020204" pitchFamily="34" charset="0"/>
              </a:rPr>
              <a:t>үүрэгтэй.</a:t>
            </a:r>
          </a:p>
          <a:p>
            <a:pPr fontAlgn="t"/>
            <a:endParaRPr lang="mn-M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70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56910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62001" y="209550"/>
            <a:ext cx="8382000" cy="269304"/>
          </a:xfrm>
          <a:prstGeom prst="rect">
            <a:avLst/>
          </a:prstGeom>
        </p:spPr>
        <p:txBody>
          <a:bodyPr wrap="square">
            <a:spAutoFit/>
          </a:bodyPr>
          <a:lstStyle/>
          <a:p>
            <a:r>
              <a:rPr lang="mn-MN" sz="1150" b="1" dirty="0">
                <a:solidFill>
                  <a:schemeClr val="accent3">
                    <a:lumMod val="50000"/>
                  </a:schemeClr>
                </a:solidFill>
                <a:latin typeface="+mn-lt"/>
                <a:cs typeface="Times New Roman" panose="02020603050405020304" pitchFamily="18" charset="0"/>
              </a:rPr>
              <a:t>АЙМАГ, НИЙСЛЭЛ, СУМ, ДҮҮРГИЙН ИРГЭДИЙН ТӨЛӨӨЛӨГЧДИЙН ХУРЛЫН</a:t>
            </a:r>
            <a:r>
              <a:rPr lang="ru-RU" sz="1150" b="1" dirty="0">
                <a:solidFill>
                  <a:schemeClr val="accent3">
                    <a:lumMod val="50000"/>
                  </a:schemeClr>
                </a:solidFill>
                <a:latin typeface="+mn-lt"/>
                <a:cs typeface="Times New Roman" panose="02020603050405020304" pitchFamily="18" charset="0"/>
              </a:rPr>
              <a:t> СОНГУУЛИЙН ТУХАЙ ХУУЛИАС . . . </a:t>
            </a:r>
            <a:endParaRPr lang="mn-MN" sz="1150" dirty="0">
              <a:solidFill>
                <a:schemeClr val="accent3">
                  <a:lumMod val="50000"/>
                </a:schemeClr>
              </a:solidFill>
              <a:latin typeface="+mn-lt"/>
            </a:endParaRPr>
          </a:p>
        </p:txBody>
      </p:sp>
      <p:sp>
        <p:nvSpPr>
          <p:cNvPr id="6" name="Content Placeholder 2"/>
          <p:cNvSpPr txBox="1">
            <a:spLocks/>
          </p:cNvSpPr>
          <p:nvPr/>
        </p:nvSpPr>
        <p:spPr>
          <a:xfrm>
            <a:off x="736121" y="761094"/>
            <a:ext cx="8305800" cy="4572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800" b="1" strike="sngStrike" dirty="0">
                <a:latin typeface="Arial" panose="020B0604020202020204" pitchFamily="34" charset="0"/>
                <a:cs typeface="Arial" panose="020B0604020202020204" pitchFamily="34" charset="0"/>
              </a:rPr>
              <a:t/>
            </a:r>
            <a:br>
              <a:rPr lang="mn-MN" sz="1800" b="1" strike="sngStrike" dirty="0">
                <a:latin typeface="Arial" panose="020B0604020202020204" pitchFamily="34" charset="0"/>
                <a:cs typeface="Arial" panose="020B0604020202020204" pitchFamily="34" charset="0"/>
              </a:rPr>
            </a:br>
            <a:endParaRPr lang="mn-MN" sz="1800" b="1" strike="sngStrike" dirty="0">
              <a:latin typeface="Arial" panose="020B0604020202020204" pitchFamily="34" charset="0"/>
              <a:cs typeface="Arial" panose="020B0604020202020204" pitchFamily="34" charset="0"/>
            </a:endParaRPr>
          </a:p>
          <a:p>
            <a:pPr fontAlgn="t"/>
            <a:r>
              <a:rPr lang="mn-MN" sz="1800" b="1" dirty="0">
                <a:latin typeface="Arial" panose="020B0604020202020204" pitchFamily="34" charset="0"/>
                <a:cs typeface="Arial" panose="020B0604020202020204" pitchFamily="34" charset="0"/>
              </a:rPr>
              <a:t>24 дүгээр зүйл.Иргэний шилжилт хөдөлгөөнийг зогсоох, сэргээх</a:t>
            </a:r>
            <a:r>
              <a:rPr lang="mn-MN" sz="1800" dirty="0">
                <a:latin typeface="Arial" panose="020B0604020202020204" pitchFamily="34" charset="0"/>
                <a:cs typeface="Arial" panose="020B0604020202020204" pitchFamily="34" charset="0"/>
              </a:rPr>
              <a:t/>
            </a:r>
            <a:br>
              <a:rPr lang="mn-MN" sz="1800" dirty="0">
                <a:latin typeface="Arial" panose="020B0604020202020204" pitchFamily="34" charset="0"/>
                <a:cs typeface="Arial" panose="020B0604020202020204" pitchFamily="34" charset="0"/>
              </a:rPr>
            </a:br>
            <a:endParaRPr lang="mn-MN" sz="1800" dirty="0">
              <a:latin typeface="Arial" panose="020B0604020202020204" pitchFamily="34" charset="0"/>
              <a:cs typeface="Arial" panose="020B0604020202020204" pitchFamily="34" charset="0"/>
            </a:endParaRPr>
          </a:p>
          <a:p>
            <a:pPr algn="just" fontAlgn="t"/>
            <a:r>
              <a:rPr lang="mn-MN" sz="1800" dirty="0">
                <a:latin typeface="Arial" panose="020B0604020202020204" pitchFamily="34" charset="0"/>
                <a:cs typeface="Arial" panose="020B0604020202020204" pitchFamily="34" charset="0"/>
              </a:rPr>
              <a:t>24.1.Иргэний засаг захиргааны нэг нэгжээс нөгөө нэгжид шилжин суурьших хөдөлгөөнийг санал авах өдрөөс 60 хоногийн өмнө зогсоож, санал авах өдрийн дараах өдрөөс сэргээнэ.</a:t>
            </a:r>
          </a:p>
          <a:p>
            <a:pPr fontAlgn="t"/>
            <a:endParaRPr lang="mn-M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70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87390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62001" y="209550"/>
            <a:ext cx="8382000" cy="269304"/>
          </a:xfrm>
          <a:prstGeom prst="rect">
            <a:avLst/>
          </a:prstGeom>
        </p:spPr>
        <p:txBody>
          <a:bodyPr wrap="square">
            <a:spAutoFit/>
          </a:bodyPr>
          <a:lstStyle/>
          <a:p>
            <a:r>
              <a:rPr lang="mn-MN" sz="1150" b="1" dirty="0">
                <a:solidFill>
                  <a:schemeClr val="accent3">
                    <a:lumMod val="50000"/>
                  </a:schemeClr>
                </a:solidFill>
                <a:latin typeface="+mn-lt"/>
                <a:cs typeface="Times New Roman" panose="02020603050405020304" pitchFamily="18" charset="0"/>
              </a:rPr>
              <a:t>АЙМАГ, НИЙСЛЭЛ, СУМ, ДҮҮРГИЙН ИРГЭДИЙН ТӨЛӨӨЛӨГЧДИЙН ХУРЛЫН</a:t>
            </a:r>
            <a:r>
              <a:rPr lang="ru-RU" sz="1150" b="1" dirty="0">
                <a:solidFill>
                  <a:schemeClr val="accent3">
                    <a:lumMod val="50000"/>
                  </a:schemeClr>
                </a:solidFill>
                <a:latin typeface="+mn-lt"/>
                <a:cs typeface="Times New Roman" panose="02020603050405020304" pitchFamily="18" charset="0"/>
              </a:rPr>
              <a:t> СОНГУУЛИЙН ТУХАЙ ХУУЛИАС . . . </a:t>
            </a:r>
            <a:endParaRPr lang="mn-MN" sz="1150" dirty="0">
              <a:solidFill>
                <a:schemeClr val="accent3">
                  <a:lumMod val="50000"/>
                </a:schemeClr>
              </a:solidFill>
              <a:latin typeface="+mn-lt"/>
            </a:endParaRPr>
          </a:p>
        </p:txBody>
      </p:sp>
      <p:sp>
        <p:nvSpPr>
          <p:cNvPr id="6" name="Content Placeholder 2"/>
          <p:cNvSpPr txBox="1">
            <a:spLocks/>
          </p:cNvSpPr>
          <p:nvPr/>
        </p:nvSpPr>
        <p:spPr>
          <a:xfrm>
            <a:off x="228600" y="666750"/>
            <a:ext cx="8610600" cy="533399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600" b="1" dirty="0">
                <a:latin typeface="Arial" panose="020B0604020202020204" pitchFamily="34" charset="0"/>
                <a:cs typeface="Arial" panose="020B0604020202020204" pitchFamily="34" charset="0"/>
              </a:rPr>
              <a:t>61 дүгээр зүйл.Санал авах байр, хугацаа</a:t>
            </a:r>
            <a:endParaRPr lang="mn-MN" sz="1600" dirty="0">
              <a:latin typeface="Arial" panose="020B0604020202020204" pitchFamily="34" charset="0"/>
              <a:cs typeface="Arial" panose="020B0604020202020204" pitchFamily="34" charset="0"/>
            </a:endParaRPr>
          </a:p>
          <a:p>
            <a:pPr algn="just" fontAlgn="t"/>
            <a:r>
              <a:rPr lang="mn-MN" sz="1600" dirty="0">
                <a:latin typeface="Arial" panose="020B0604020202020204" pitchFamily="34" charset="0"/>
                <a:cs typeface="Arial" panose="020B0604020202020204" pitchFamily="34" charset="0"/>
              </a:rPr>
              <a:t>61.1.Сонгогчийн саналыг </a:t>
            </a:r>
            <a:r>
              <a:rPr lang="mn-MN" sz="1600" dirty="0">
                <a:solidFill>
                  <a:srgbClr val="FF0000"/>
                </a:solidFill>
                <a:latin typeface="Arial" panose="020B0604020202020204" pitchFamily="34" charset="0"/>
                <a:cs typeface="Arial" panose="020B0604020202020204" pitchFamily="34" charset="0"/>
              </a:rPr>
              <a:t>Улаанбаатарын цаг</a:t>
            </a:r>
            <a:r>
              <a:rPr lang="mn-MN" sz="1600" dirty="0">
                <a:latin typeface="Arial" panose="020B0604020202020204" pitchFamily="34" charset="0"/>
                <a:cs typeface="Arial" panose="020B0604020202020204" pitchFamily="34" charset="0"/>
              </a:rPr>
              <a:t>аар санал авах өдрийн 07:00- 20:00 цаг хүртэл хугацаанд санал авах байранд авна.</a:t>
            </a:r>
          </a:p>
          <a:p>
            <a:pPr algn="just" fontAlgn="t"/>
            <a:r>
              <a:rPr lang="mn-MN" sz="1600" dirty="0">
                <a:latin typeface="Arial" panose="020B0604020202020204" pitchFamily="34" charset="0"/>
                <a:cs typeface="Arial" panose="020B0604020202020204" pitchFamily="34" charset="0"/>
              </a:rPr>
              <a:t>61.10.Санал авах байранд санал тоолох төхөөрөмж, сонгогчийн бүртгэлийн техник хэрэгсэл болон саналын хуудас хүлээн авснаас хойш тухайн санал авах байрыг </a:t>
            </a:r>
            <a:r>
              <a:rPr lang="mn-MN" sz="1600" dirty="0">
                <a:solidFill>
                  <a:srgbClr val="FF0000"/>
                </a:solidFill>
                <a:latin typeface="Arial" panose="020B0604020202020204" pitchFamily="34" charset="0"/>
                <a:cs typeface="Arial" panose="020B0604020202020204" pitchFamily="34" charset="0"/>
              </a:rPr>
              <a:t>цагдаагийн хамгаалалтад авна</a:t>
            </a:r>
            <a:r>
              <a:rPr lang="mn-MN" sz="1600" dirty="0">
                <a:latin typeface="Arial" panose="020B0604020202020204" pitchFamily="34" charset="0"/>
                <a:cs typeface="Arial" panose="020B0604020202020204" pitchFamily="34" charset="0"/>
              </a:rPr>
              <a:t>.</a:t>
            </a:r>
          </a:p>
          <a:p>
            <a:pPr algn="just" fontAlgn="t"/>
            <a:endParaRPr lang="mn-MN" sz="1600" dirty="0">
              <a:latin typeface="Arial" panose="020B0604020202020204" pitchFamily="34" charset="0"/>
              <a:cs typeface="Arial" panose="020B0604020202020204" pitchFamily="34" charset="0"/>
            </a:endParaRPr>
          </a:p>
          <a:p>
            <a:pPr fontAlgn="t"/>
            <a:r>
              <a:rPr lang="ru-RU" sz="1600" b="1" dirty="0">
                <a:latin typeface="Arial" panose="020B0604020202020204" pitchFamily="34" charset="0"/>
                <a:cs typeface="Arial" panose="020B0604020202020204" pitchFamily="34" charset="0"/>
              </a:rPr>
              <a:t>64 дүгээр зүйл.Санал авах байранд санал авах ажиллагаа</a:t>
            </a:r>
            <a:endParaRPr lang="mn-MN" sz="1600" b="1" dirty="0">
              <a:latin typeface="Arial" panose="020B0604020202020204" pitchFamily="34" charset="0"/>
              <a:cs typeface="Arial" panose="020B0604020202020204" pitchFamily="34" charset="0"/>
            </a:endParaRPr>
          </a:p>
          <a:p>
            <a:pPr fontAlgn="t"/>
            <a:r>
              <a:rPr lang="mn-MN" sz="1600" dirty="0">
                <a:latin typeface="Arial" panose="020B0604020202020204" pitchFamily="34" charset="0"/>
                <a:cs typeface="Arial" panose="020B0604020202020204" pitchFamily="34" charset="0"/>
              </a:rPr>
              <a:t>64.3.Санал авах өдрийн 07:00 цагт санал авах ажиллагаа эхэлнэ.</a:t>
            </a:r>
          </a:p>
          <a:p>
            <a:pPr algn="just" fontAlgn="t"/>
            <a:r>
              <a:rPr lang="mn-MN" sz="1600" dirty="0">
                <a:latin typeface="Arial" panose="020B0604020202020204" pitchFamily="34" charset="0"/>
                <a:cs typeface="Arial" panose="020B0604020202020204" pitchFamily="34" charset="0"/>
              </a:rPr>
              <a:t>64.4.Санал авах ажиллагаа эхэлмэгц зөөврийн битүүмжилсэн саналын хайрцгаар санал өгсөн сонгогчийн регистрийн дугаараар бүртгэл хийж, сонгогчийн бүртгэлийн хуудсыг итгэмжлэгдсэн ажилтнаар гаргуулан авах бөгөөд зөөврийн битүүмжилсэн саналын хайрцгийн битүүмжлэлийг нээж, саналаа өгсөн сонгогчийн саналын хуудсыг санал тоолох төхөөрөмж /саналын хайрцаг/-д хийнэ.</a:t>
            </a:r>
          </a:p>
          <a:p>
            <a:pPr algn="just" fontAlgn="t"/>
            <a:r>
              <a:rPr lang="mn-MN" sz="1600" dirty="0">
                <a:latin typeface="Arial" panose="020B0604020202020204" pitchFamily="34" charset="0"/>
                <a:cs typeface="Arial" panose="020B0604020202020204" pitchFamily="34" charset="0"/>
              </a:rPr>
              <a:t>64.5.Сонгогч өөрийн байнга оршин суугаа газрынхаа харьяа хэсэгт санал өгөх бөгөөд сонгогчдын саналыг энэ хуулийн 64.4-т заасан ажиллагааг хийж дууссаны дараа авч эхэлнэ.</a:t>
            </a:r>
          </a:p>
          <a:p>
            <a:pPr fontAlgn="t"/>
            <a:endParaRPr lang="mn-MN" sz="1600" dirty="0">
              <a:solidFill>
                <a:srgbClr val="C00000"/>
              </a:solidFill>
              <a:latin typeface="Arial" panose="020B0604020202020204" pitchFamily="34" charset="0"/>
              <a:cs typeface="Arial" panose="020B0604020202020204" pitchFamily="34" charset="0"/>
            </a:endParaRPr>
          </a:p>
          <a:p>
            <a:pPr fontAlgn="t"/>
            <a:endParaRPr lang="mn-MN" sz="1600" dirty="0">
              <a:solidFill>
                <a:srgbClr val="C00000"/>
              </a:solidFill>
              <a:latin typeface="Arial" panose="020B0604020202020204" pitchFamily="34" charset="0"/>
              <a:cs typeface="Arial" panose="020B0604020202020204" pitchFamily="34" charset="0"/>
            </a:endParaRPr>
          </a:p>
          <a:p>
            <a:pPr fontAlgn="t"/>
            <a:endParaRPr lang="mn-M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70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56910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62001" y="209550"/>
            <a:ext cx="8382000" cy="269304"/>
          </a:xfrm>
          <a:prstGeom prst="rect">
            <a:avLst/>
          </a:prstGeom>
        </p:spPr>
        <p:txBody>
          <a:bodyPr wrap="square">
            <a:spAutoFit/>
          </a:bodyPr>
          <a:lstStyle/>
          <a:p>
            <a:r>
              <a:rPr lang="mn-MN" sz="1150" b="1" dirty="0">
                <a:solidFill>
                  <a:schemeClr val="accent3">
                    <a:lumMod val="50000"/>
                  </a:schemeClr>
                </a:solidFill>
                <a:latin typeface="+mn-lt"/>
                <a:cs typeface="Times New Roman" panose="02020603050405020304" pitchFamily="18" charset="0"/>
              </a:rPr>
              <a:t>АЙМАГ, НИЙСЛЭЛ, СУМ, ДҮҮРГИЙН ИРГЭДИЙН ТӨЛӨӨЛӨГЧДИЙН ХУРЛЫН</a:t>
            </a:r>
            <a:r>
              <a:rPr lang="ru-RU" sz="1150" b="1" dirty="0">
                <a:solidFill>
                  <a:schemeClr val="accent3">
                    <a:lumMod val="50000"/>
                  </a:schemeClr>
                </a:solidFill>
                <a:latin typeface="+mn-lt"/>
                <a:cs typeface="Times New Roman" panose="02020603050405020304" pitchFamily="18" charset="0"/>
              </a:rPr>
              <a:t> СОНГУУЛИЙН ТУХАЙ ХУУЛИАС . . . </a:t>
            </a:r>
            <a:endParaRPr lang="mn-MN" sz="1150" dirty="0">
              <a:solidFill>
                <a:schemeClr val="accent3">
                  <a:lumMod val="50000"/>
                </a:schemeClr>
              </a:solidFill>
              <a:latin typeface="+mn-lt"/>
            </a:endParaRPr>
          </a:p>
        </p:txBody>
      </p:sp>
      <p:sp>
        <p:nvSpPr>
          <p:cNvPr id="6" name="Content Placeholder 2"/>
          <p:cNvSpPr txBox="1">
            <a:spLocks/>
          </p:cNvSpPr>
          <p:nvPr/>
        </p:nvSpPr>
        <p:spPr>
          <a:xfrm>
            <a:off x="228600" y="666750"/>
            <a:ext cx="8763000" cy="580891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600" b="1" dirty="0">
                <a:latin typeface="Arial" panose="020B0604020202020204" pitchFamily="34" charset="0"/>
                <a:cs typeface="Arial" panose="020B0604020202020204" pitchFamily="34" charset="0"/>
              </a:rPr>
              <a:t>68 дугаар зүйл.Санал авах өдөр санал тоолох төхөөрөмжийн хэвийн үйл ажиллагааг хангах</a:t>
            </a:r>
            <a:r>
              <a:rPr lang="mn-MN" sz="1600" i="1" dirty="0">
                <a:latin typeface="Arial" panose="020B0604020202020204" pitchFamily="34" charset="0"/>
                <a:cs typeface="Arial" panose="020B0604020202020204" pitchFamily="34" charset="0"/>
              </a:rPr>
              <a:t/>
            </a:r>
            <a:br>
              <a:rPr lang="mn-MN" sz="1600" i="1" dirty="0">
                <a:latin typeface="Arial" panose="020B0604020202020204" pitchFamily="34" charset="0"/>
                <a:cs typeface="Arial" panose="020B0604020202020204" pitchFamily="34" charset="0"/>
              </a:rPr>
            </a:br>
            <a:endParaRPr lang="mn-MN" sz="1600" i="1" dirty="0">
              <a:latin typeface="Arial" panose="020B0604020202020204" pitchFamily="34" charset="0"/>
              <a:cs typeface="Arial" panose="020B0604020202020204" pitchFamily="34" charset="0"/>
            </a:endParaRPr>
          </a:p>
          <a:p>
            <a:pPr algn="just" fontAlgn="t"/>
            <a:r>
              <a:rPr lang="mn-MN" sz="1600" i="1" dirty="0">
                <a:latin typeface="Arial" panose="020B0604020202020204" pitchFamily="34" charset="0"/>
                <a:cs typeface="Arial" panose="020B0604020202020204" pitchFamily="34" charset="0"/>
              </a:rPr>
              <a:t> </a:t>
            </a:r>
            <a:r>
              <a:rPr lang="mn-MN" sz="1600" dirty="0">
                <a:latin typeface="Arial" panose="020B0604020202020204" pitchFamily="34" charset="0"/>
                <a:cs typeface="Arial" panose="020B0604020202020204" pitchFamily="34" charset="0"/>
              </a:rPr>
              <a:t>68.1.Сонгуулийн санал авах өдөр санал тоолох төхөөрөмжийн хэвийн ажиллагааг </a:t>
            </a:r>
            <a:r>
              <a:rPr lang="mn-MN" sz="1600" dirty="0">
                <a:solidFill>
                  <a:srgbClr val="0070C0"/>
                </a:solidFill>
                <a:latin typeface="Arial" panose="020B0604020202020204" pitchFamily="34" charset="0"/>
                <a:cs typeface="Arial" panose="020B0604020202020204" pitchFamily="34" charset="0"/>
              </a:rPr>
              <a:t>Мэдээллийн технологийн төв</a:t>
            </a:r>
            <a:r>
              <a:rPr lang="mn-MN" sz="1600" dirty="0">
                <a:latin typeface="Arial" panose="020B0604020202020204" pitchFamily="34" charset="0"/>
                <a:cs typeface="Arial" panose="020B0604020202020204" pitchFamily="34" charset="0"/>
              </a:rPr>
              <a:t>, </a:t>
            </a:r>
            <a:r>
              <a:rPr lang="mn-MN" sz="1600" b="1" dirty="0">
                <a:latin typeface="Arial" panose="020B0604020202020204" pitchFamily="34" charset="0"/>
                <a:cs typeface="Arial" panose="020B0604020202020204" pitchFamily="34" charset="0"/>
              </a:rPr>
              <a:t>ажлын хэсэг</a:t>
            </a:r>
            <a:r>
              <a:rPr lang="mn-MN" sz="1600" dirty="0">
                <a:latin typeface="Arial" panose="020B0604020202020204" pitchFamily="34" charset="0"/>
                <a:cs typeface="Arial" panose="020B0604020202020204" pitchFamily="34" charset="0"/>
              </a:rPr>
              <a:t>, </a:t>
            </a:r>
            <a:r>
              <a:rPr lang="mn-MN" sz="1600" dirty="0">
                <a:solidFill>
                  <a:srgbClr val="FF0000"/>
                </a:solidFill>
                <a:latin typeface="Arial" panose="020B0604020202020204" pitchFamily="34" charset="0"/>
                <a:cs typeface="Arial" panose="020B0604020202020204" pitchFamily="34" charset="0"/>
              </a:rPr>
              <a:t>мэдээллийн технологийн баг, даамлууд </a:t>
            </a:r>
            <a:r>
              <a:rPr lang="mn-MN" sz="1600" dirty="0">
                <a:latin typeface="Arial" panose="020B0604020202020204" pitchFamily="34" charset="0"/>
                <a:cs typeface="Arial" panose="020B0604020202020204" pitchFamily="34" charset="0"/>
              </a:rPr>
              <a:t>хариуцан ажиллана.</a:t>
            </a:r>
          </a:p>
          <a:p>
            <a:pPr algn="just" fontAlgn="t"/>
            <a:endParaRPr lang="mn-MN" sz="1600" dirty="0">
              <a:latin typeface="Arial" panose="020B0604020202020204" pitchFamily="34" charset="0"/>
              <a:cs typeface="Arial" panose="020B0604020202020204" pitchFamily="34" charset="0"/>
            </a:endParaRPr>
          </a:p>
          <a:p>
            <a:pPr algn="just" fontAlgn="t"/>
            <a:r>
              <a:rPr lang="mn-MN" sz="1600" dirty="0">
                <a:latin typeface="Arial" panose="020B0604020202020204" pitchFamily="34" charset="0"/>
                <a:cs typeface="Arial" panose="020B0604020202020204" pitchFamily="34" charset="0"/>
              </a:rPr>
              <a:t> 68.2.Мэдээллийн технологийн багийн гишүүн, даамал нь төрийн захиргааны болон төрийн үйлчилгээний албан хаагч байх бөгөөд Сонгуулийн ерөнхий хорооны дэргэдэх Мэдээллийн технологийн төвийн сургалтад хамрагдаж гэрчилгээ авсан байна.</a:t>
            </a:r>
          </a:p>
          <a:p>
            <a:pPr algn="just" fontAlgn="t"/>
            <a:endParaRPr lang="mn-MN" sz="1600" dirty="0">
              <a:latin typeface="Arial" panose="020B0604020202020204" pitchFamily="34" charset="0"/>
              <a:cs typeface="Arial" panose="020B0604020202020204" pitchFamily="34" charset="0"/>
            </a:endParaRPr>
          </a:p>
          <a:p>
            <a:pPr fontAlgn="t"/>
            <a:r>
              <a:rPr lang="mn-MN" sz="1600" dirty="0">
                <a:solidFill>
                  <a:schemeClr val="accent2"/>
                </a:solidFill>
                <a:latin typeface="Arial" panose="020B0604020202020204" pitchFamily="34" charset="0"/>
                <a:cs typeface="Arial" panose="020B0604020202020204" pitchFamily="34" charset="0"/>
              </a:rPr>
              <a:t> </a:t>
            </a:r>
            <a:r>
              <a:rPr lang="mn-MN" sz="1600" dirty="0">
                <a:solidFill>
                  <a:srgbClr val="FF0000"/>
                </a:solidFill>
                <a:latin typeface="Arial" panose="020B0604020202020204" pitchFamily="34" charset="0"/>
                <a:cs typeface="Arial" panose="020B0604020202020204" pitchFamily="34" charset="0"/>
              </a:rPr>
              <a:t>68.3.Сургалт явуулах, гэрчилгээ олгох тухай журмыг Сонгуулийн ерөнхий хороо батална</a:t>
            </a:r>
            <a:r>
              <a:rPr lang="mn-MN" sz="1600" dirty="0">
                <a:solidFill>
                  <a:schemeClr val="accent2"/>
                </a:solidFill>
                <a:latin typeface="Arial" panose="020B0604020202020204" pitchFamily="34" charset="0"/>
                <a:cs typeface="Arial" panose="020B0604020202020204" pitchFamily="34" charset="0"/>
              </a:rPr>
              <a:t>.</a:t>
            </a:r>
          </a:p>
          <a:p>
            <a:pPr fontAlgn="t"/>
            <a:r>
              <a:rPr lang="mn-MN" sz="1600" i="1" dirty="0">
                <a:latin typeface="Arial" panose="020B0604020202020204" pitchFamily="34" charset="0"/>
                <a:cs typeface="Arial" panose="020B0604020202020204" pitchFamily="34" charset="0"/>
              </a:rPr>
              <a:t>	</a:t>
            </a:r>
          </a:p>
          <a:p>
            <a:pPr algn="just" fontAlgn="t"/>
            <a:r>
              <a:rPr lang="mn-MN" sz="1600" i="1" dirty="0">
                <a:latin typeface="Arial" panose="020B0604020202020204" pitchFamily="34" charset="0"/>
                <a:cs typeface="Arial" panose="020B0604020202020204" pitchFamily="34" charset="0"/>
              </a:rPr>
              <a:t>Монгол улсын Сонгуулийн ерөнхий хорооны 2020 оны 03 дугаар сарын 19-ний өдрийн 11 дүгээр  тогтоолоор баталсан </a:t>
            </a:r>
            <a:r>
              <a:rPr lang="mn-MN" sz="1600" b="1" i="1" dirty="0">
                <a:solidFill>
                  <a:srgbClr val="002060"/>
                </a:solidFill>
                <a:latin typeface="Arial" panose="020B0604020202020204" pitchFamily="34" charset="0"/>
                <a:cs typeface="Arial" panose="020B0604020202020204" pitchFamily="34" charset="0"/>
              </a:rPr>
              <a:t>“Мэдээллийн технологийн багийн гишүүн, даамлын  сургалт явуулах, гэрчилгээ олгох журам”</a:t>
            </a:r>
            <a:endParaRPr lang="mn-MN"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70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56910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62001" y="209550"/>
            <a:ext cx="8382000" cy="269304"/>
          </a:xfrm>
          <a:prstGeom prst="rect">
            <a:avLst/>
          </a:prstGeom>
        </p:spPr>
        <p:txBody>
          <a:bodyPr wrap="square">
            <a:spAutoFit/>
          </a:bodyPr>
          <a:lstStyle/>
          <a:p>
            <a:r>
              <a:rPr lang="mn-MN" sz="1150" b="1" dirty="0">
                <a:solidFill>
                  <a:schemeClr val="accent3">
                    <a:lumMod val="50000"/>
                  </a:schemeClr>
                </a:solidFill>
                <a:latin typeface="+mn-lt"/>
                <a:cs typeface="Times New Roman" panose="02020603050405020304" pitchFamily="18" charset="0"/>
              </a:rPr>
              <a:t>АЙМАГ, НИЙСЛЭЛ, СУМ, ДҮҮРГИЙН ИРГЭДИЙН ТӨЛӨӨЛӨГЧДИЙН ХУРЛЫН</a:t>
            </a:r>
            <a:r>
              <a:rPr lang="ru-RU" sz="1150" b="1" dirty="0">
                <a:solidFill>
                  <a:schemeClr val="accent3">
                    <a:lumMod val="50000"/>
                  </a:schemeClr>
                </a:solidFill>
                <a:latin typeface="+mn-lt"/>
                <a:cs typeface="Times New Roman" panose="02020603050405020304" pitchFamily="18" charset="0"/>
              </a:rPr>
              <a:t> СОНГУУЛИЙН ТУХАЙ ХУУЛИАС . . . </a:t>
            </a:r>
            <a:endParaRPr lang="mn-MN" sz="1150" dirty="0">
              <a:solidFill>
                <a:schemeClr val="accent3">
                  <a:lumMod val="50000"/>
                </a:schemeClr>
              </a:solidFill>
              <a:latin typeface="+mn-lt"/>
            </a:endParaRPr>
          </a:p>
        </p:txBody>
      </p:sp>
      <p:sp>
        <p:nvSpPr>
          <p:cNvPr id="7" name="Rectangle 6"/>
          <p:cNvSpPr/>
          <p:nvPr/>
        </p:nvSpPr>
        <p:spPr>
          <a:xfrm>
            <a:off x="152400" y="768864"/>
            <a:ext cx="8762999" cy="3970318"/>
          </a:xfrm>
          <a:prstGeom prst="rect">
            <a:avLst/>
          </a:prstGeom>
        </p:spPr>
        <p:txBody>
          <a:bodyPr wrap="square">
            <a:spAutoFit/>
          </a:bodyPr>
          <a:lstStyle/>
          <a:p>
            <a:pPr algn="just" fontAlgn="t"/>
            <a:r>
              <a:rPr lang="mn-MN" sz="1200" dirty="0">
                <a:latin typeface="Arial" pitchFamily="34" charset="0"/>
                <a:cs typeface="Arial" pitchFamily="34" charset="0"/>
              </a:rPr>
              <a:t> </a:t>
            </a:r>
            <a:r>
              <a:rPr lang="mn-MN" sz="1800" dirty="0">
                <a:latin typeface="Arial" pitchFamily="34" charset="0"/>
                <a:cs typeface="Arial" pitchFamily="34" charset="0"/>
              </a:rPr>
              <a:t>68.4.Санал авах байранд санал тоолох төхөөрөмжийг хариуцан ажиллаж байгаа </a:t>
            </a:r>
            <a:r>
              <a:rPr lang="mn-MN" sz="1800" dirty="0">
                <a:solidFill>
                  <a:srgbClr val="FF0000"/>
                </a:solidFill>
                <a:latin typeface="Arial" pitchFamily="34" charset="0"/>
                <a:cs typeface="Arial" pitchFamily="34" charset="0"/>
              </a:rPr>
              <a:t>даамал гэмтэл, саатал гарсан тохиолдолд дараах арга хэмжээг авна:</a:t>
            </a:r>
          </a:p>
          <a:p>
            <a:pPr algn="just" fontAlgn="t"/>
            <a:r>
              <a:rPr lang="mn-MN" sz="1800" dirty="0">
                <a:latin typeface="Arial" pitchFamily="34" charset="0"/>
                <a:cs typeface="Arial" pitchFamily="34" charset="0"/>
              </a:rPr>
              <a:t> 68.4.1.мэдээллийн технологийн багт шуурхай мэдэгдэх ба гэмтэл, саатлыг арилгах боломжгүй тохиолдолд мэдээллийн технологийн багаас туслалцаа авах, санал тоолох нөөц төхөөрөмжид санал авах, тоолох ажиллагааг шилжүүлэх арга хэмжээг нэн даруй авах;</a:t>
            </a:r>
          </a:p>
          <a:p>
            <a:pPr algn="just" fontAlgn="t"/>
            <a:r>
              <a:rPr lang="mn-MN" sz="1800" dirty="0">
                <a:latin typeface="Arial" pitchFamily="34" charset="0"/>
                <a:cs typeface="Arial" pitchFamily="34" charset="0"/>
              </a:rPr>
              <a:t> 68.4.2.санал тоолох хоёр дахь болон нөөц төхөөрөмж байхгүй тохиолдолд хэсгийн хорооны зөвшөөрлөөр саналын хайрцгийн нөөц тасалгааны лацыг хөндөж саналын хуудсыг хийлгэх;</a:t>
            </a:r>
          </a:p>
          <a:p>
            <a:pPr algn="just" fontAlgn="t"/>
            <a:r>
              <a:rPr lang="mn-MN" sz="1800" dirty="0">
                <a:latin typeface="Arial" pitchFamily="34" charset="0"/>
                <a:cs typeface="Arial" pitchFamily="34" charset="0"/>
              </a:rPr>
              <a:t> 68.4.3.санал тоолох төхөөрөмж хэвийн ажиллагаанд шилжсэний дараа саналын хайрцгийн нөөц тасалгаан дахь саналын хуудсыг холбогдох журамд заасны дагуу төхөөрөмжид уншуулна.</a:t>
            </a:r>
          </a:p>
          <a:p>
            <a:pPr algn="just" fontAlgn="t"/>
            <a:r>
              <a:rPr lang="mn-MN" sz="1800" dirty="0">
                <a:latin typeface="Arial" pitchFamily="34" charset="0"/>
                <a:cs typeface="Arial" pitchFamily="34" charset="0"/>
              </a:rPr>
              <a:t> </a:t>
            </a:r>
            <a:r>
              <a:rPr lang="mn-MN" sz="1800" dirty="0">
                <a:solidFill>
                  <a:srgbClr val="FF0000"/>
                </a:solidFill>
                <a:latin typeface="Arial" pitchFamily="34" charset="0"/>
                <a:cs typeface="Arial" pitchFamily="34" charset="0"/>
              </a:rPr>
              <a:t>68.5.Даамал сонгогчийн саналаа нууцаар гаргах эрхийг аливаа хэлбэрээр зөрчихийг хориглоно</a:t>
            </a:r>
            <a:r>
              <a:rPr lang="mn-MN" sz="1800" dirty="0">
                <a:solidFill>
                  <a:schemeClr val="accent2"/>
                </a:solidFill>
                <a:latin typeface="Arial" pitchFamily="34" charset="0"/>
                <a:cs typeface="Arial" pitchFamily="34" charset="0"/>
              </a:rPr>
              <a:t>.</a:t>
            </a:r>
          </a:p>
        </p:txBody>
      </p:sp>
    </p:spTree>
    <p:extLst>
      <p:ext uri="{BB962C8B-B14F-4D97-AF65-F5344CB8AC3E}">
        <p14:creationId xmlns:p14="http://schemas.microsoft.com/office/powerpoint/2010/main" val="335354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8126915" y="4754938"/>
            <a:ext cx="891300" cy="129552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62001" y="209550"/>
            <a:ext cx="8382000" cy="269304"/>
          </a:xfrm>
          <a:prstGeom prst="rect">
            <a:avLst/>
          </a:prstGeom>
        </p:spPr>
        <p:txBody>
          <a:bodyPr wrap="square">
            <a:spAutoFit/>
          </a:bodyPr>
          <a:lstStyle/>
          <a:p>
            <a:r>
              <a:rPr lang="mn-MN" sz="1150" b="1" dirty="0">
                <a:solidFill>
                  <a:schemeClr val="accent3">
                    <a:lumMod val="50000"/>
                  </a:schemeClr>
                </a:solidFill>
                <a:latin typeface="+mn-lt"/>
                <a:cs typeface="Times New Roman" panose="02020603050405020304" pitchFamily="18" charset="0"/>
              </a:rPr>
              <a:t>АЙМАГ, НИЙСЛЭЛ, СУМ, ДҮҮРГИЙН ИРГЭДИЙН ТӨЛӨӨЛӨГЧДИЙН ХУРЛЫН</a:t>
            </a:r>
            <a:r>
              <a:rPr lang="ru-RU" sz="1150" b="1" dirty="0">
                <a:solidFill>
                  <a:schemeClr val="accent3">
                    <a:lumMod val="50000"/>
                  </a:schemeClr>
                </a:solidFill>
                <a:latin typeface="+mn-lt"/>
                <a:cs typeface="Times New Roman" panose="02020603050405020304" pitchFamily="18" charset="0"/>
              </a:rPr>
              <a:t> СОНГУУЛИЙН ТУХАЙ ХУУЛИАС . . . </a:t>
            </a:r>
            <a:endParaRPr lang="mn-MN" sz="1150" dirty="0">
              <a:solidFill>
                <a:schemeClr val="accent3">
                  <a:lumMod val="50000"/>
                </a:schemeClr>
              </a:solidFill>
              <a:latin typeface="+mn-lt"/>
            </a:endParaRPr>
          </a:p>
        </p:txBody>
      </p:sp>
      <p:sp>
        <p:nvSpPr>
          <p:cNvPr id="7" name="Content Placeholder 2"/>
          <p:cNvSpPr txBox="1">
            <a:spLocks/>
          </p:cNvSpPr>
          <p:nvPr/>
        </p:nvSpPr>
        <p:spPr>
          <a:xfrm>
            <a:off x="609599" y="666750"/>
            <a:ext cx="7962965" cy="4572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800" dirty="0">
                <a:latin typeface="Arial" panose="020B0604020202020204" pitchFamily="34" charset="0"/>
                <a:cs typeface="Arial" panose="020B0604020202020204" pitchFamily="34" charset="0"/>
              </a:rPr>
              <a:t>70.13.Санал авах байранд ажилласан ажиглагчийн хүсэлтийг үндэслэн саналын хуудасны зурган мэдээллийг өгөх бөгөөд уг ажлыг хэсгийн хороо, </a:t>
            </a:r>
            <a:r>
              <a:rPr lang="mn-MN" sz="1800" dirty="0">
                <a:solidFill>
                  <a:srgbClr val="FF0000"/>
                </a:solidFill>
                <a:latin typeface="Arial" panose="020B0604020202020204" pitchFamily="34" charset="0"/>
                <a:cs typeface="Arial" panose="020B0604020202020204" pitchFamily="34" charset="0"/>
              </a:rPr>
              <a:t>мэдээллийн технологийн даамал</a:t>
            </a:r>
            <a:r>
              <a:rPr lang="mn-MN" sz="1800" dirty="0">
                <a:latin typeface="Arial" panose="020B0604020202020204" pitchFamily="34" charset="0"/>
                <a:cs typeface="Arial" panose="020B0604020202020204" pitchFamily="34" charset="0"/>
              </a:rPr>
              <a:t> болон </a:t>
            </a:r>
            <a:r>
              <a:rPr lang="mn-MN" sz="1800" dirty="0">
                <a:solidFill>
                  <a:srgbClr val="FF0000"/>
                </a:solidFill>
                <a:latin typeface="Arial" panose="020B0604020202020204" pitchFamily="34" charset="0"/>
                <a:cs typeface="Arial" panose="020B0604020202020204" pitchFamily="34" charset="0"/>
              </a:rPr>
              <a:t>итгэмжлэгдсэн ажилтан </a:t>
            </a:r>
            <a:r>
              <a:rPr lang="mn-MN" sz="1800" dirty="0">
                <a:latin typeface="Arial" panose="020B0604020202020204" pitchFamily="34" charset="0"/>
                <a:cs typeface="Arial" panose="020B0604020202020204" pitchFamily="34" charset="0"/>
              </a:rPr>
              <a:t>хариуцна.</a:t>
            </a:r>
          </a:p>
          <a:p>
            <a:pPr marL="0" indent="0" algn="just" fontAlgn="t">
              <a:buNone/>
            </a:pPr>
            <a:r>
              <a:rPr lang="mn-MN" sz="1800" dirty="0">
                <a:latin typeface="Arial" panose="020B0604020202020204" pitchFamily="34" charset="0"/>
                <a:cs typeface="Arial" panose="020B0604020202020204" pitchFamily="34" charset="0"/>
              </a:rPr>
              <a:t>70.14.Санал авах ажиллагаа дууссаны дараа сум, дүүргийн сонгуулийн хороо харьяа бүх хэсгийн 50 хүртэл хувийг нь санамсаргүй сонголт /сугалах/-ын аргаар сонгож, хяналтын тооллого хийлгүүлнэ.</a:t>
            </a:r>
          </a:p>
          <a:p>
            <a:pPr marL="0" indent="0" algn="just" fontAlgn="t">
              <a:buNone/>
            </a:pPr>
            <a:r>
              <a:rPr lang="mn-MN" sz="1800" dirty="0">
                <a:latin typeface="Arial" panose="020B0604020202020204" pitchFamily="34" charset="0"/>
                <a:cs typeface="Arial" panose="020B0604020202020204" pitchFamily="34" charset="0"/>
              </a:rPr>
              <a:t>70.15.Хяналтын тооллого хийхээр сонгогдсон хэсгийн хороо энэ хуулийн </a:t>
            </a:r>
            <a:r>
              <a:rPr lang="mn-MN" sz="1800" b="1" dirty="0">
                <a:latin typeface="Arial" panose="020B0604020202020204" pitchFamily="34" charset="0"/>
                <a:cs typeface="Arial" panose="020B0604020202020204" pitchFamily="34" charset="0"/>
              </a:rPr>
              <a:t>70.5</a:t>
            </a:r>
            <a:r>
              <a:rPr lang="mn-MN" sz="1800" dirty="0">
                <a:latin typeface="Arial" panose="020B0604020202020204" pitchFamily="34" charset="0"/>
                <a:cs typeface="Arial" panose="020B0604020202020204" pitchFamily="34" charset="0"/>
              </a:rPr>
              <a:t>-д заасан ажиллагааг гүйцэтгэж дуусмагц санал тоолох төхөөрөмжид уншигдсан саналын хуудсыг гар аргаар нэг бүрчлэн тоолно.</a:t>
            </a:r>
          </a:p>
          <a:p>
            <a:pPr marL="0" indent="0" algn="just" fontAlgn="t">
              <a:buNone/>
            </a:pPr>
            <a:r>
              <a:rPr lang="mn-MN" sz="1800" dirty="0">
                <a:latin typeface="Arial" panose="020B0604020202020204" pitchFamily="34" charset="0"/>
                <a:cs typeface="Arial" panose="020B0604020202020204" pitchFamily="34" charset="0"/>
              </a:rPr>
              <a:t>70.16.Хяналтын тооллого хийх ажиллагаанд ажиглагч, хэвлэл мэдээллийн байгууллагын төлөөллийг ажиглагчаар оролцуулж болно.</a:t>
            </a:r>
          </a:p>
          <a:p>
            <a:pPr marL="0" indent="0" algn="just" fontAlgn="t">
              <a:buNone/>
            </a:pPr>
            <a:r>
              <a:rPr lang="mn-MN" sz="1800" dirty="0">
                <a:latin typeface="Arial" panose="020B0604020202020204" pitchFamily="34" charset="0"/>
                <a:cs typeface="Arial" panose="020B0604020202020204" pitchFamily="34" charset="0"/>
              </a:rPr>
              <a:t>70.17.Санал тоолж эхэлсэн бол завсарлахыг хориглоно.</a:t>
            </a:r>
          </a:p>
          <a:p>
            <a:pPr marL="0" indent="0" algn="just" fontAlgn="t">
              <a:buNone/>
            </a:pPr>
            <a:r>
              <a:rPr lang="mn-MN" sz="1800" dirty="0">
                <a:latin typeface="Arial" panose="020B0604020202020204" pitchFamily="34" charset="0"/>
                <a:cs typeface="Arial" panose="020B0604020202020204" pitchFamily="34" charset="0"/>
              </a:rPr>
              <a:t>70.18.Хяналтын тооллого хийх журмыг Сонгуулийн ерөнхий хороо батална.</a:t>
            </a:r>
          </a:p>
        </p:txBody>
      </p:sp>
    </p:spTree>
    <p:extLst>
      <p:ext uri="{BB962C8B-B14F-4D97-AF65-F5344CB8AC3E}">
        <p14:creationId xmlns:p14="http://schemas.microsoft.com/office/powerpoint/2010/main" val="3029625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8126915" y="4526338"/>
            <a:ext cx="891300" cy="129552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62001" y="209550"/>
            <a:ext cx="8382000" cy="269304"/>
          </a:xfrm>
          <a:prstGeom prst="rect">
            <a:avLst/>
          </a:prstGeom>
        </p:spPr>
        <p:txBody>
          <a:bodyPr wrap="square">
            <a:spAutoFit/>
          </a:bodyPr>
          <a:lstStyle/>
          <a:p>
            <a:r>
              <a:rPr lang="mn-MN" sz="1150" b="1" dirty="0">
                <a:solidFill>
                  <a:schemeClr val="accent3">
                    <a:lumMod val="50000"/>
                  </a:schemeClr>
                </a:solidFill>
                <a:latin typeface="+mn-lt"/>
                <a:cs typeface="Times New Roman" panose="02020603050405020304" pitchFamily="18" charset="0"/>
              </a:rPr>
              <a:t>АЙМАГ, НИЙСЛЭЛ, СУМ, ДҮҮРГИЙН ИРГЭДИЙН ТӨЛӨӨЛӨГЧДИЙН ХУРЛЫН</a:t>
            </a:r>
            <a:r>
              <a:rPr lang="ru-RU" sz="1150" b="1" dirty="0">
                <a:solidFill>
                  <a:schemeClr val="accent3">
                    <a:lumMod val="50000"/>
                  </a:schemeClr>
                </a:solidFill>
                <a:latin typeface="+mn-lt"/>
                <a:cs typeface="Times New Roman" panose="02020603050405020304" pitchFamily="18" charset="0"/>
              </a:rPr>
              <a:t> СОНГУУЛИЙН ТУХАЙ ХУУЛИАС . . . </a:t>
            </a:r>
            <a:endParaRPr lang="mn-MN" sz="1150" dirty="0">
              <a:solidFill>
                <a:schemeClr val="accent3">
                  <a:lumMod val="50000"/>
                </a:schemeClr>
              </a:solidFill>
              <a:latin typeface="+mn-lt"/>
            </a:endParaRPr>
          </a:p>
        </p:txBody>
      </p:sp>
      <p:sp>
        <p:nvSpPr>
          <p:cNvPr id="7" name="Content Placeholder 2"/>
          <p:cNvSpPr txBox="1">
            <a:spLocks/>
          </p:cNvSpPr>
          <p:nvPr/>
        </p:nvSpPr>
        <p:spPr>
          <a:xfrm>
            <a:off x="152400" y="742950"/>
            <a:ext cx="8763000" cy="4572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1800" b="1" dirty="0">
                <a:latin typeface="Arial" panose="020B0604020202020204" pitchFamily="34" charset="0"/>
                <a:cs typeface="Arial" panose="020B0604020202020204" pitchFamily="34" charset="0"/>
              </a:rPr>
              <a:t>70 дугаар зүйл. Санал хураалтын дүн гаргах, дамжуулах</a:t>
            </a:r>
            <a:br>
              <a:rPr lang="mn-MN" sz="1800" b="1" dirty="0">
                <a:latin typeface="Arial" panose="020B0604020202020204" pitchFamily="34" charset="0"/>
                <a:cs typeface="Arial" panose="020B0604020202020204" pitchFamily="34" charset="0"/>
              </a:rPr>
            </a:br>
            <a:endParaRPr lang="mn-MN" sz="1800" b="1" dirty="0">
              <a:latin typeface="Arial" panose="020B0604020202020204" pitchFamily="34" charset="0"/>
              <a:cs typeface="Arial" panose="020B0604020202020204" pitchFamily="34" charset="0"/>
            </a:endParaRPr>
          </a:p>
          <a:p>
            <a:pPr algn="just" fontAlgn="t"/>
            <a:r>
              <a:rPr lang="mn-MN" sz="1800" dirty="0">
                <a:latin typeface="Arial" panose="020B0604020202020204" pitchFamily="34" charset="0"/>
                <a:cs typeface="Arial" panose="020B0604020202020204" pitchFamily="34" charset="0"/>
              </a:rPr>
              <a:t>70.1.Мэдээллийн технологийн даамал </a:t>
            </a:r>
            <a:r>
              <a:rPr lang="mn-MN" sz="1800" dirty="0">
                <a:solidFill>
                  <a:srgbClr val="0070C0"/>
                </a:solidFill>
                <a:latin typeface="Arial" panose="020B0604020202020204" pitchFamily="34" charset="0"/>
                <a:cs typeface="Arial" panose="020B0604020202020204" pitchFamily="34" charset="0"/>
              </a:rPr>
              <a:t>санал авах ажиллагаа дуусмагц дараах ажиллагааг гүйцэтгэнэ:</a:t>
            </a:r>
          </a:p>
          <a:p>
            <a:pPr algn="just" fontAlgn="t"/>
            <a:r>
              <a:rPr lang="mn-MN" sz="1800" dirty="0">
                <a:latin typeface="Arial" panose="020B0604020202020204" pitchFamily="34" charset="0"/>
                <a:cs typeface="Arial" panose="020B0604020202020204" pitchFamily="34" charset="0"/>
              </a:rPr>
              <a:t>70.1.1.санал тоолох төхөөрөмжөөс дүнгийн хуудсыг шаардлагатай тоогоор хэвлэж, хэсгийн хороонд өгөх;</a:t>
            </a:r>
          </a:p>
          <a:p>
            <a:pPr algn="just" fontAlgn="t"/>
            <a:r>
              <a:rPr lang="mn-MN" sz="1800" dirty="0">
                <a:solidFill>
                  <a:srgbClr val="0070C0"/>
                </a:solidFill>
                <a:latin typeface="Arial" panose="020B0604020202020204" pitchFamily="34" charset="0"/>
                <a:cs typeface="Arial" panose="020B0604020202020204" pitchFamily="34" charset="0"/>
              </a:rPr>
              <a:t>70.1.2.санал хураалтын дүнг </a:t>
            </a:r>
            <a:r>
              <a:rPr lang="mn-MN" sz="1800" dirty="0">
                <a:latin typeface="Arial" panose="020B0604020202020204" pitchFamily="34" charset="0"/>
                <a:cs typeface="Arial" panose="020B0604020202020204" pitchFamily="34" charset="0"/>
              </a:rPr>
              <a:t>энэ хуулийн 70.5-д заасан хэсгийн хорооны ажиллагаанаас хамаарахгүйгээр Сонгуулийн ерөнхий хороонд </a:t>
            </a:r>
            <a:r>
              <a:rPr lang="mn-MN" sz="1800" dirty="0">
                <a:solidFill>
                  <a:srgbClr val="0070C0"/>
                </a:solidFill>
                <a:latin typeface="Arial" panose="020B0604020202020204" pitchFamily="34" charset="0"/>
                <a:cs typeface="Arial" panose="020B0604020202020204" pitchFamily="34" charset="0"/>
              </a:rPr>
              <a:t>нэн даруй дамжуулах.</a:t>
            </a:r>
          </a:p>
          <a:p>
            <a:pPr algn="just" fontAlgn="t"/>
            <a:r>
              <a:rPr lang="mn-MN" sz="1800" dirty="0">
                <a:latin typeface="Arial" panose="020B0604020202020204" pitchFamily="34" charset="0"/>
                <a:cs typeface="Arial" panose="020B0604020202020204" pitchFamily="34" charset="0"/>
              </a:rPr>
              <a:t>70.2.Санал авах ажиллагааны хуулиар тогтоосон цаг дуусаагүй байхад санал тоолох төхөөрөмжөөс дүнгийн хуудсыг хэвлэж гаргахыг хориглоно.</a:t>
            </a:r>
          </a:p>
          <a:p>
            <a:pPr fontAlgn="t"/>
            <a:r>
              <a:rPr lang="mn-MN" sz="1800" dirty="0">
                <a:latin typeface="Arial" panose="020B0604020202020204" pitchFamily="34" charset="0"/>
                <a:cs typeface="Arial" panose="020B0604020202020204" pitchFamily="34" charset="0"/>
              </a:rPr>
              <a:t>70.3.Санал хураалтын дүнг дамжуулахгүй байх, саатуулах, зогсоохыг хориглоно.</a:t>
            </a:r>
          </a:p>
          <a:p>
            <a:pPr algn="just" fontAlgn="t"/>
            <a:r>
              <a:rPr lang="mn-MN" sz="1800" dirty="0">
                <a:latin typeface="Arial" panose="020B0604020202020204" pitchFamily="34" charset="0"/>
                <a:cs typeface="Arial" panose="020B0604020202020204" pitchFamily="34" charset="0"/>
              </a:rPr>
              <a:t>70.4.Санал хураалтын дүнг дамжуулах үеийн хамгаалалтыг тухайн санал авах байрын хамгаалалтад ажиллаж байгаа цагдаагийн ажилтан хариуцна. </a:t>
            </a:r>
          </a:p>
          <a:p>
            <a:pPr fontAlgn="t"/>
            <a:endParaRPr lang="mn-M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36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8012612" y="4107237"/>
            <a:ext cx="891300" cy="152412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62001" y="209550"/>
            <a:ext cx="8382000" cy="269304"/>
          </a:xfrm>
          <a:prstGeom prst="rect">
            <a:avLst/>
          </a:prstGeom>
        </p:spPr>
        <p:txBody>
          <a:bodyPr wrap="square">
            <a:spAutoFit/>
          </a:bodyPr>
          <a:lstStyle/>
          <a:p>
            <a:r>
              <a:rPr lang="mn-MN" sz="1150" b="1" dirty="0">
                <a:solidFill>
                  <a:schemeClr val="accent3">
                    <a:lumMod val="50000"/>
                  </a:schemeClr>
                </a:solidFill>
                <a:latin typeface="+mn-lt"/>
                <a:cs typeface="Times New Roman" panose="02020603050405020304" pitchFamily="18" charset="0"/>
              </a:rPr>
              <a:t>АЙМАГ, НИЙСЛЭЛ, СУМ, ДҮҮРГИЙН ИРГЭДИЙН ТӨЛӨӨЛӨГЧДИЙН ХУРЛЫН</a:t>
            </a:r>
            <a:r>
              <a:rPr lang="ru-RU" sz="1150" b="1" dirty="0">
                <a:solidFill>
                  <a:schemeClr val="accent3">
                    <a:lumMod val="50000"/>
                  </a:schemeClr>
                </a:solidFill>
                <a:latin typeface="+mn-lt"/>
                <a:cs typeface="Times New Roman" panose="02020603050405020304" pitchFamily="18" charset="0"/>
              </a:rPr>
              <a:t> СОНГУУЛИЙН ТУХАЙ ХУУЛИАС . . . </a:t>
            </a:r>
            <a:endParaRPr lang="mn-MN" sz="1150" dirty="0">
              <a:solidFill>
                <a:schemeClr val="accent3">
                  <a:lumMod val="50000"/>
                </a:schemeClr>
              </a:solidFill>
              <a:latin typeface="+mn-lt"/>
            </a:endParaRPr>
          </a:p>
        </p:txBody>
      </p:sp>
      <p:sp>
        <p:nvSpPr>
          <p:cNvPr id="7" name="Content Placeholder 2">
            <a:extLst>
              <a:ext uri="{FF2B5EF4-FFF2-40B4-BE49-F238E27FC236}">
                <a16:creationId xmlns:a16="http://schemas.microsoft.com/office/drawing/2014/main" xmlns="" id="{EFA19287-0115-4029-AE07-D171D666B724}"/>
              </a:ext>
            </a:extLst>
          </p:cNvPr>
          <p:cNvSpPr txBox="1">
            <a:spLocks/>
          </p:cNvSpPr>
          <p:nvPr/>
        </p:nvSpPr>
        <p:spPr>
          <a:xfrm>
            <a:off x="609600" y="1112836"/>
            <a:ext cx="8229600" cy="437356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endParaRPr lang="mn-MN" sz="2000" b="1" dirty="0">
              <a:latin typeface="Arial" panose="020B0604020202020204" pitchFamily="34" charset="0"/>
              <a:cs typeface="Arial" panose="020B0604020202020204" pitchFamily="34" charset="0"/>
            </a:endParaRPr>
          </a:p>
          <a:p>
            <a:pPr fontAlgn="t"/>
            <a:r>
              <a:rPr lang="mn-MN" sz="2000" b="1" dirty="0">
                <a:latin typeface="Arial" panose="020B0604020202020204" pitchFamily="34" charset="0"/>
                <a:cs typeface="Arial" panose="020B0604020202020204" pitchFamily="34" charset="0"/>
              </a:rPr>
              <a:t>71 дүгээр зүйл. Саналын хуудсыг хүчингүйд тооцох</a:t>
            </a:r>
            <a:br>
              <a:rPr lang="mn-MN" sz="2000" b="1" dirty="0">
                <a:latin typeface="Arial" panose="020B0604020202020204" pitchFamily="34" charset="0"/>
                <a:cs typeface="Arial" panose="020B0604020202020204" pitchFamily="34" charset="0"/>
              </a:rPr>
            </a:br>
            <a:endParaRPr lang="mn-MN" sz="2000" b="1" dirty="0">
              <a:latin typeface="Arial" panose="020B0604020202020204" pitchFamily="34" charset="0"/>
              <a:cs typeface="Arial" panose="020B0604020202020204" pitchFamily="34" charset="0"/>
            </a:endParaRPr>
          </a:p>
          <a:p>
            <a:pPr algn="just" fontAlgn="t"/>
            <a:r>
              <a:rPr lang="mn-MN" sz="2000" dirty="0">
                <a:latin typeface="Arial" panose="020B0604020202020204" pitchFamily="34" charset="0"/>
                <a:cs typeface="Arial" panose="020B0604020202020204" pitchFamily="34" charset="0"/>
              </a:rPr>
              <a:t>71.1. Тойрогт ногдох </a:t>
            </a:r>
            <a:r>
              <a:rPr lang="mn-MN" sz="2000" dirty="0">
                <a:solidFill>
                  <a:srgbClr val="FF0000"/>
                </a:solidFill>
                <a:latin typeface="Arial" panose="020B0604020202020204" pitchFamily="34" charset="0"/>
                <a:cs typeface="Arial" panose="020B0604020202020204" pitchFamily="34" charset="0"/>
              </a:rPr>
              <a:t>мандатын тооноос илүү нэр дэвшигч</a:t>
            </a:r>
            <a:r>
              <a:rPr lang="mn-MN" sz="2000" dirty="0">
                <a:latin typeface="Arial" panose="020B0604020202020204" pitchFamily="34" charset="0"/>
                <a:cs typeface="Arial" panose="020B0604020202020204" pitchFamily="34" charset="0"/>
              </a:rPr>
              <a:t>ийн төлөө санал тэмдэглэсэн саналын хуудсыг хүчингүйд тооцно.</a:t>
            </a:r>
          </a:p>
          <a:p>
            <a:pPr algn="just" fontAlgn="t"/>
            <a:endParaRPr lang="mn-MN" sz="2000" dirty="0">
              <a:latin typeface="Arial" panose="020B0604020202020204" pitchFamily="34" charset="0"/>
              <a:cs typeface="Arial" panose="020B0604020202020204" pitchFamily="34" charset="0"/>
            </a:endParaRPr>
          </a:p>
          <a:p>
            <a:pPr algn="just" fontAlgn="t"/>
            <a:r>
              <a:rPr lang="mn-MN" sz="2000" dirty="0">
                <a:latin typeface="Arial" panose="020B0604020202020204" pitchFamily="34" charset="0"/>
                <a:cs typeface="Arial" panose="020B0604020202020204" pitchFamily="34" charset="0"/>
              </a:rPr>
              <a:t>71.2. Баталсан загвар, шаардлагыг хангаагүй саналын хуудас хүчингүй байх бөгөөд хүчингүй саналын хуудсаар санал авах, өгөхийг хориглоно.</a:t>
            </a:r>
          </a:p>
          <a:p>
            <a:pPr algn="just" fontAlgn="t"/>
            <a:endParaRPr lang="mn-M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25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2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474475" y="356910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62001" y="209550"/>
            <a:ext cx="8382000" cy="269304"/>
          </a:xfrm>
          <a:prstGeom prst="rect">
            <a:avLst/>
          </a:prstGeom>
        </p:spPr>
        <p:txBody>
          <a:bodyPr wrap="square">
            <a:spAutoFit/>
          </a:bodyPr>
          <a:lstStyle/>
          <a:p>
            <a:r>
              <a:rPr lang="mn-MN" sz="1150" b="1" dirty="0">
                <a:solidFill>
                  <a:schemeClr val="accent3">
                    <a:lumMod val="50000"/>
                  </a:schemeClr>
                </a:solidFill>
                <a:latin typeface="+mn-lt"/>
                <a:cs typeface="Times New Roman" panose="02020603050405020304" pitchFamily="18" charset="0"/>
              </a:rPr>
              <a:t>АЙМАГ, НИЙСЛЭЛ, СУМ, ДҮҮРГИЙН ИРГЭДИЙН ТӨЛӨӨЛӨГЧДИЙН ХУРЛЫН</a:t>
            </a:r>
            <a:r>
              <a:rPr lang="ru-RU" sz="1150" b="1" dirty="0">
                <a:solidFill>
                  <a:schemeClr val="accent3">
                    <a:lumMod val="50000"/>
                  </a:schemeClr>
                </a:solidFill>
                <a:latin typeface="+mn-lt"/>
                <a:cs typeface="Times New Roman" panose="02020603050405020304" pitchFamily="18" charset="0"/>
              </a:rPr>
              <a:t> СОНГУУЛИЙН ТУХАЙ ХУУЛИАС . . . </a:t>
            </a:r>
            <a:endParaRPr lang="mn-MN" sz="1150" dirty="0">
              <a:solidFill>
                <a:schemeClr val="accent3">
                  <a:lumMod val="50000"/>
                </a:schemeClr>
              </a:solidFill>
              <a:latin typeface="+mn-lt"/>
            </a:endParaRPr>
          </a:p>
        </p:txBody>
      </p:sp>
      <p:sp>
        <p:nvSpPr>
          <p:cNvPr id="6" name="Content Placeholder 2"/>
          <p:cNvSpPr txBox="1">
            <a:spLocks/>
          </p:cNvSpPr>
          <p:nvPr/>
        </p:nvSpPr>
        <p:spPr>
          <a:xfrm>
            <a:off x="707093" y="1200150"/>
            <a:ext cx="8229600" cy="295275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t"/>
            <a:r>
              <a:rPr lang="mn-MN" sz="2000" b="1" dirty="0">
                <a:latin typeface="Arial" pitchFamily="34" charset="0"/>
                <a:cs typeface="Arial" pitchFamily="34" charset="0"/>
              </a:rPr>
              <a:t>67 дугаар зүйл. Ажиглагчийн эрх</a:t>
            </a:r>
          </a:p>
          <a:p>
            <a:pPr algn="just" fontAlgn="t"/>
            <a:r>
              <a:rPr lang="mn-MN" sz="2000" dirty="0">
                <a:latin typeface="Arial" pitchFamily="34" charset="0"/>
                <a:cs typeface="Arial" pitchFamily="34" charset="0"/>
              </a:rPr>
              <a:t>67.1.Ажиглагч санал авах, тоолох, дүн гаргах ажиллагаа хууль тогтоомжийн дагуу явагдаж байгаа эсэхийг зөвхөн хөндлөнгөөс ажиглана.</a:t>
            </a:r>
          </a:p>
          <a:p>
            <a:pPr algn="just" fontAlgn="t"/>
            <a:endParaRPr lang="mn-MN" sz="2000" dirty="0">
              <a:latin typeface="Arial" pitchFamily="34" charset="0"/>
              <a:cs typeface="Arial" pitchFamily="34" charset="0"/>
            </a:endParaRPr>
          </a:p>
          <a:p>
            <a:pPr algn="just" fontAlgn="t"/>
            <a:r>
              <a:rPr lang="mn-MN" sz="2000" dirty="0">
                <a:latin typeface="Arial" pitchFamily="34" charset="0"/>
                <a:cs typeface="Arial" pitchFamily="34" charset="0"/>
              </a:rPr>
              <a:t>67.2.8.санал тоолох төхөөрөмжөөс гарсан дүнгийн хуудас авах;</a:t>
            </a:r>
          </a:p>
          <a:p>
            <a:pPr algn="just" fontAlgn="t"/>
            <a:endParaRPr lang="mn-MN" sz="2000" dirty="0">
              <a:latin typeface="Arial" pitchFamily="34" charset="0"/>
              <a:cs typeface="Arial" pitchFamily="34" charset="0"/>
            </a:endParaRPr>
          </a:p>
          <a:p>
            <a:pPr algn="just" fontAlgn="t"/>
            <a:r>
              <a:rPr lang="mn-MN" sz="2000" dirty="0">
                <a:latin typeface="Arial" pitchFamily="34" charset="0"/>
                <a:cs typeface="Arial" pitchFamily="34" charset="0"/>
              </a:rPr>
              <a:t>67.2.9.цахим хэлбэрээр хуулбарласан саналын хуудасны зурган мэдээллийг авах;</a:t>
            </a:r>
          </a:p>
          <a:p>
            <a:pPr fontAlgn="t"/>
            <a:endParaRPr lang="mn-MN" sz="2000" dirty="0">
              <a:latin typeface="Arial" pitchFamily="34" charset="0"/>
              <a:cs typeface="Arial" pitchFamily="34" charset="0"/>
            </a:endParaRPr>
          </a:p>
        </p:txBody>
      </p:sp>
    </p:spTree>
    <p:extLst>
      <p:ext uri="{BB962C8B-B14F-4D97-AF65-F5344CB8AC3E}">
        <p14:creationId xmlns:p14="http://schemas.microsoft.com/office/powerpoint/2010/main" val="1062306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8"/>
          <p:cNvSpPr/>
          <p:nvPr/>
        </p:nvSpPr>
        <p:spPr>
          <a:xfrm>
            <a:off x="912313" y="438150"/>
            <a:ext cx="3696752" cy="1376777"/>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8"/>
          <p:cNvSpPr txBox="1">
            <a:spLocks noGrp="1"/>
          </p:cNvSpPr>
          <p:nvPr>
            <p:ph type="ctrTitle"/>
          </p:nvPr>
        </p:nvSpPr>
        <p:spPr>
          <a:xfrm>
            <a:off x="990600" y="854061"/>
            <a:ext cx="3336379" cy="574689"/>
          </a:xfrm>
          <a:prstGeom prst="rect">
            <a:avLst/>
          </a:prstGeom>
        </p:spPr>
        <p:txBody>
          <a:bodyPr spcFirstLastPara="1" wrap="square" lIns="91425" tIns="91425" rIns="91425" bIns="91425" anchor="t" anchorCtr="0">
            <a:noAutofit/>
          </a:bodyPr>
          <a:lstStyle/>
          <a:p>
            <a:pPr lvl="0" algn="ctr"/>
            <a:r>
              <a:rPr lang="mn-MN" dirty="0">
                <a:solidFill>
                  <a:schemeClr val="bg1"/>
                </a:solidFill>
                <a:latin typeface="Catamaran Thin"/>
                <a:ea typeface="Catamaran Thin"/>
                <a:cs typeface="Catamaran Thin"/>
                <a:sym typeface="Catamaran Thin"/>
              </a:rPr>
              <a:t>21 АЙМАГ, 9 ДҮҮРЭГ </a:t>
            </a:r>
            <a:endParaRPr dirty="0">
              <a:solidFill>
                <a:schemeClr val="bg1"/>
              </a:solidFill>
            </a:endParaRPr>
          </a:p>
        </p:txBody>
      </p:sp>
      <p:sp>
        <p:nvSpPr>
          <p:cNvPr id="342" name="Google Shape;342;p38"/>
          <p:cNvSpPr/>
          <p:nvPr/>
        </p:nvSpPr>
        <p:spPr>
          <a:xfrm>
            <a:off x="4419600" y="645319"/>
            <a:ext cx="3962400" cy="913843"/>
          </a:xfrm>
          <a:prstGeom prst="rect">
            <a:avLst/>
          </a:prstGeom>
          <a:solidFill>
            <a:srgbClr val="908269">
              <a:alpha val="7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8"/>
          <p:cNvSpPr txBox="1">
            <a:spLocks noGrp="1"/>
          </p:cNvSpPr>
          <p:nvPr>
            <p:ph type="ctrTitle"/>
          </p:nvPr>
        </p:nvSpPr>
        <p:spPr>
          <a:xfrm>
            <a:off x="4609065" y="854061"/>
            <a:ext cx="3849135" cy="574689"/>
          </a:xfrm>
          <a:prstGeom prst="rect">
            <a:avLst/>
          </a:prstGeom>
        </p:spPr>
        <p:txBody>
          <a:bodyPr spcFirstLastPara="1" wrap="square" lIns="91425" tIns="91425" rIns="91425" bIns="91425" anchor="t" anchorCtr="0">
            <a:noAutofit/>
          </a:bodyPr>
          <a:lstStyle/>
          <a:p>
            <a:r>
              <a:rPr lang="mn-MN" sz="1800" dirty="0">
                <a:solidFill>
                  <a:schemeClr val="lt1"/>
                </a:solidFill>
              </a:rPr>
              <a:t>Улсын хэмжээнд 141 Багийн гишүүн </a:t>
            </a:r>
            <a:br>
              <a:rPr lang="mn-MN" sz="1800" dirty="0">
                <a:solidFill>
                  <a:schemeClr val="lt1"/>
                </a:solidFill>
              </a:rPr>
            </a:br>
            <a:endParaRPr lang="mn-MN" sz="1800" dirty="0">
              <a:latin typeface="Catamaran Thin"/>
              <a:ea typeface="Catamaran Thin"/>
              <a:cs typeface="Catamaran Thin"/>
              <a:sym typeface="Catamaran Thin"/>
            </a:endParaRPr>
          </a:p>
        </p:txBody>
      </p:sp>
      <p:sp>
        <p:nvSpPr>
          <p:cNvPr id="15" name="Google Shape;338;p38"/>
          <p:cNvSpPr/>
          <p:nvPr/>
        </p:nvSpPr>
        <p:spPr>
          <a:xfrm>
            <a:off x="4419600" y="2182912"/>
            <a:ext cx="3962400" cy="913843"/>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40;p38"/>
          <p:cNvSpPr txBox="1">
            <a:spLocks/>
          </p:cNvSpPr>
          <p:nvPr/>
        </p:nvSpPr>
        <p:spPr>
          <a:xfrm>
            <a:off x="5069957" y="2266950"/>
            <a:ext cx="3388243" cy="5746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pPr algn="ctr"/>
            <a:r>
              <a:rPr lang="mn-MN" sz="1800" dirty="0">
                <a:solidFill>
                  <a:schemeClr val="lt1"/>
                </a:solidFill>
              </a:rPr>
              <a:t>2554 ДААМАЛ</a:t>
            </a:r>
            <a:br>
              <a:rPr lang="mn-MN" sz="1800" dirty="0">
                <a:solidFill>
                  <a:schemeClr val="lt1"/>
                </a:solidFill>
              </a:rPr>
            </a:br>
            <a:r>
              <a:rPr lang="mn-MN" sz="1800" dirty="0">
                <a:solidFill>
                  <a:schemeClr val="lt1"/>
                </a:solidFill>
              </a:rPr>
              <a:t> 409 НӨӨЦ</a:t>
            </a:r>
          </a:p>
          <a:p>
            <a:endParaRPr lang="mn-MN" sz="1800" dirty="0">
              <a:solidFill>
                <a:schemeClr val="lt1"/>
              </a:solidFill>
              <a:latin typeface="Catamaran Thin"/>
              <a:ea typeface="Catamaran Thin"/>
              <a:cs typeface="Catamaran Thin"/>
              <a:sym typeface="Catamaran Thin"/>
            </a:endParaRPr>
          </a:p>
        </p:txBody>
      </p:sp>
      <p:sp>
        <p:nvSpPr>
          <p:cNvPr id="17" name="Google Shape;346;p38"/>
          <p:cNvSpPr/>
          <p:nvPr/>
        </p:nvSpPr>
        <p:spPr>
          <a:xfrm>
            <a:off x="912313" y="1924050"/>
            <a:ext cx="3696752" cy="1376777"/>
          </a:xfrm>
          <a:prstGeom prst="rect">
            <a:avLst/>
          </a:prstGeom>
          <a:solidFill>
            <a:srgbClr val="908269">
              <a:alpha val="61799"/>
            </a:srgbClr>
          </a:solidFill>
          <a:ln>
            <a:noFill/>
          </a:ln>
        </p:spPr>
        <p:txBody>
          <a:bodyPr spcFirstLastPara="1" wrap="square" lIns="91425" tIns="91425" rIns="91425" bIns="91425" anchor="ctr" anchorCtr="0">
            <a:noAutofit/>
          </a:bodyPr>
          <a:lstStyle/>
          <a:p>
            <a:pPr lvl="0" algn="ctr"/>
            <a:r>
              <a:rPr lang="mn-MN" sz="1800" dirty="0">
                <a:solidFill>
                  <a:srgbClr val="FFFFFF"/>
                </a:solidFill>
                <a:latin typeface="Catamaran Thin"/>
                <a:ea typeface="Catamaran Thin"/>
                <a:cs typeface="Catamaran Thin"/>
                <a:sym typeface="Catamaran Thin"/>
              </a:rPr>
              <a:t>339 СУМ ДҮҮРГИЙН </a:t>
            </a:r>
          </a:p>
          <a:p>
            <a:pPr lvl="0" algn="ctr"/>
            <a:r>
              <a:rPr lang="mn-MN" sz="1800" dirty="0">
                <a:solidFill>
                  <a:srgbClr val="FFFFFF"/>
                </a:solidFill>
                <a:latin typeface="Catamaran Thin"/>
                <a:ea typeface="Catamaran Thin"/>
                <a:cs typeface="Catamaran Thin"/>
                <a:sym typeface="Catamaran Thin"/>
              </a:rPr>
              <a:t>2145 ХЭСГИЙН ХОРОО </a:t>
            </a:r>
            <a:endParaRPr/>
          </a:p>
        </p:txBody>
      </p:sp>
      <p:sp>
        <p:nvSpPr>
          <p:cNvPr id="18" name="Google Shape;347;p38"/>
          <p:cNvSpPr txBox="1">
            <a:spLocks/>
          </p:cNvSpPr>
          <p:nvPr/>
        </p:nvSpPr>
        <p:spPr>
          <a:xfrm>
            <a:off x="1083221" y="2149696"/>
            <a:ext cx="3336379" cy="9254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pPr algn="ctr"/>
            <a:endParaRPr lang="mn-MN" sz="1800" dirty="0">
              <a:solidFill>
                <a:schemeClr val="lt1"/>
              </a:solidFill>
            </a:endParaRPr>
          </a:p>
        </p:txBody>
      </p:sp>
      <p:sp>
        <p:nvSpPr>
          <p:cNvPr id="19" name="Google Shape;337;p38"/>
          <p:cNvSpPr/>
          <p:nvPr/>
        </p:nvSpPr>
        <p:spPr>
          <a:xfrm>
            <a:off x="912313" y="3409950"/>
            <a:ext cx="3696752" cy="1376777"/>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41;p38"/>
          <p:cNvSpPr txBox="1">
            <a:spLocks/>
          </p:cNvSpPr>
          <p:nvPr/>
        </p:nvSpPr>
        <p:spPr>
          <a:xfrm>
            <a:off x="1064713" y="3797703"/>
            <a:ext cx="3336379" cy="5746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pPr algn="ctr"/>
            <a:r>
              <a:rPr lang="mn-MN" dirty="0">
                <a:solidFill>
                  <a:schemeClr val="lt1"/>
                </a:solidFill>
              </a:rPr>
              <a:t>... аймагт 62 </a:t>
            </a:r>
            <a:r>
              <a:rPr lang="mn-MN" sz="1800" dirty="0">
                <a:solidFill>
                  <a:schemeClr val="lt1"/>
                </a:solidFill>
              </a:rPr>
              <a:t>ДААМАЛ</a:t>
            </a:r>
            <a:endParaRPr lang="mn-MN" dirty="0">
              <a:solidFill>
                <a:schemeClr val="lt1"/>
              </a:solidFill>
            </a:endParaRPr>
          </a:p>
          <a:p>
            <a:pPr algn="ctr"/>
            <a:r>
              <a:rPr lang="mn-MN" sz="1400" dirty="0">
                <a:solidFill>
                  <a:schemeClr val="lt1"/>
                </a:solidFill>
              </a:rPr>
              <a:t>ҮҮНЭЭС 18 НӨӨЦ</a:t>
            </a:r>
          </a:p>
          <a:p>
            <a:pPr algn="ctr"/>
            <a:endParaRPr lang="mn-MN" dirty="0">
              <a:solidFill>
                <a:schemeClr val="lt1"/>
              </a:solidFill>
            </a:endParaRPr>
          </a:p>
        </p:txBody>
      </p:sp>
      <p:sp>
        <p:nvSpPr>
          <p:cNvPr id="21" name="Google Shape;342;p38"/>
          <p:cNvSpPr/>
          <p:nvPr/>
        </p:nvSpPr>
        <p:spPr>
          <a:xfrm>
            <a:off x="4419600" y="3720506"/>
            <a:ext cx="3962400" cy="913843"/>
          </a:xfrm>
          <a:prstGeom prst="rect">
            <a:avLst/>
          </a:prstGeom>
          <a:solidFill>
            <a:srgbClr val="908269">
              <a:alpha val="7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3;p38"/>
          <p:cNvSpPr txBox="1">
            <a:spLocks/>
          </p:cNvSpPr>
          <p:nvPr/>
        </p:nvSpPr>
        <p:spPr>
          <a:xfrm>
            <a:off x="5069957" y="3855758"/>
            <a:ext cx="3388243" cy="5746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r>
              <a:rPr lang="mn-MN" sz="1800" dirty="0">
                <a:latin typeface="Catamaran Thin"/>
                <a:ea typeface="Catamaran Thin"/>
                <a:cs typeface="Catamaran Thin"/>
                <a:sym typeface="Catamaran Thin"/>
              </a:rPr>
              <a:t>17 СУМЫН</a:t>
            </a:r>
          </a:p>
          <a:p>
            <a:r>
              <a:rPr lang="mn-MN" sz="1800" dirty="0">
                <a:latin typeface="Catamaran Thin"/>
                <a:ea typeface="Catamaran Thin"/>
                <a:cs typeface="Catamaran Thin"/>
                <a:sym typeface="Catamaran Thin"/>
              </a:rPr>
              <a:t> 62 ХЭСГИЙН ХОРОО</a:t>
            </a:r>
          </a:p>
        </p:txBody>
      </p:sp>
    </p:spTree>
    <p:extLst>
      <p:ext uri="{BB962C8B-B14F-4D97-AF65-F5344CB8AC3E}">
        <p14:creationId xmlns:p14="http://schemas.microsoft.com/office/powerpoint/2010/main" val="3365920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061610" y="2243432"/>
            <a:ext cx="7247706" cy="1371273"/>
          </a:xfrm>
          <a:prstGeom prst="rect">
            <a:avLst/>
          </a:prstGeom>
          <a:noFill/>
        </p:spPr>
        <p:txBody>
          <a:bodyPr wrap="square" lIns="68580" tIns="34290" rIns="68580" bIns="34290" rtlCol="0">
            <a:spAutoFit/>
          </a:bodyPr>
          <a:lstStyle/>
          <a:p>
            <a:pPr algn="ctr">
              <a:lnSpc>
                <a:spcPct val="150000"/>
              </a:lnSpc>
            </a:pPr>
            <a:r>
              <a:rPr lang="mn-MN" sz="30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СОНГУУЛИЙН АВТОМАТЖУУЛСАН СИСТЕМ</a:t>
            </a:r>
            <a:endParaRPr lang="mn-MN" sz="3000" b="1" dirty="0">
              <a:solidFill>
                <a:schemeClr val="accent5">
                  <a:lumMod val="75000"/>
                </a:schemeClr>
              </a:solidFill>
              <a:latin typeface="Times New Roman" pitchFamily="18" charset="0"/>
              <a:cs typeface="Times New Roman" pitchFamily="18" charset="0"/>
            </a:endParaRPr>
          </a:p>
        </p:txBody>
      </p:sp>
      <p:pic>
        <p:nvPicPr>
          <p:cNvPr id="4" name="Picture 3" descr="LOGO-GECM.png"/>
          <p:cNvPicPr>
            <a:picLocks noChangeAspect="1"/>
          </p:cNvPicPr>
          <p:nvPr/>
        </p:nvPicPr>
        <p:blipFill>
          <a:blip r:embed="rId3" cstate="print"/>
          <a:stretch>
            <a:fillRect/>
          </a:stretch>
        </p:blipFill>
        <p:spPr>
          <a:xfrm>
            <a:off x="3768324" y="964395"/>
            <a:ext cx="1604696" cy="100193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xmlns="" id="{9E627EB4-B4E1-43C9-BF05-6D0C388CD428}"/>
              </a:ext>
            </a:extLst>
          </p:cNvPr>
          <p:cNvGrpSpPr/>
          <p:nvPr/>
        </p:nvGrpSpPr>
        <p:grpSpPr>
          <a:xfrm>
            <a:off x="5374904" y="4119086"/>
            <a:ext cx="3429000" cy="738664"/>
            <a:chOff x="7181786" y="5877272"/>
            <a:chExt cx="4572000" cy="984886"/>
          </a:xfrm>
        </p:grpSpPr>
        <p:sp>
          <p:nvSpPr>
            <p:cNvPr id="5" name="Rectangle 4"/>
            <p:cNvSpPr/>
            <p:nvPr/>
          </p:nvSpPr>
          <p:spPr>
            <a:xfrm>
              <a:off x="7181786" y="5877272"/>
              <a:ext cx="4572000" cy="984886"/>
            </a:xfrm>
            <a:prstGeom prst="rect">
              <a:avLst/>
            </a:prstGeom>
          </p:spPr>
          <p:txBody>
            <a:bodyPr>
              <a:spAutoFit/>
            </a:bodyPr>
            <a:lstStyle/>
            <a:p>
              <a:pPr algn="r"/>
              <a:r>
                <a:rPr lang="mn-MN" sz="2100" b="1" dirty="0">
                  <a:solidFill>
                    <a:schemeClr val="accent3">
                      <a:lumMod val="50000"/>
                    </a:schemeClr>
                  </a:solidFill>
                  <a:latin typeface="Times New Roman" pitchFamily="18" charset="0"/>
                  <a:cs typeface="Times New Roman" pitchFamily="18" charset="0"/>
                </a:rPr>
                <a:t>			     </a:t>
              </a:r>
              <a:r>
                <a:rPr lang="en-US" sz="2100" b="1" dirty="0">
                  <a:solidFill>
                    <a:schemeClr val="accent3">
                      <a:lumMod val="50000"/>
                    </a:schemeClr>
                  </a:solidFill>
                  <a:latin typeface="Times New Roman" pitchFamily="18" charset="0"/>
                  <a:cs typeface="Times New Roman" pitchFamily="18" charset="0"/>
                </a:rPr>
                <a:t>www.gec.gov.mn</a:t>
              </a:r>
              <a:endParaRPr lang="en-US" sz="2100" dirty="0">
                <a:solidFill>
                  <a:schemeClr val="accent3">
                    <a:lumMod val="50000"/>
                  </a:schemeClr>
                </a:solidFill>
              </a:endParaRPr>
            </a:p>
          </p:txBody>
        </p:sp>
        <p:pic>
          <p:nvPicPr>
            <p:cNvPr id="3" name="Picture 2">
              <a:extLst>
                <a:ext uri="{FF2B5EF4-FFF2-40B4-BE49-F238E27FC236}">
                  <a16:creationId xmlns:a16="http://schemas.microsoft.com/office/drawing/2014/main" xmlns="" id="{F693E27A-311D-427F-93FA-2329644251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5545" y="6507916"/>
              <a:ext cx="259831" cy="252642"/>
            </a:xfrm>
            <a:prstGeom prst="rect">
              <a:avLst/>
            </a:prstGeom>
          </p:spPr>
        </p:pic>
      </p:grpSp>
    </p:spTree>
    <p:extLst>
      <p:ext uri="{BB962C8B-B14F-4D97-AF65-F5344CB8AC3E}">
        <p14:creationId xmlns:p14="http://schemas.microsoft.com/office/powerpoint/2010/main" val="2392759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463" y="177404"/>
            <a:ext cx="6781074" cy="857250"/>
          </a:xfrm>
          <a:ln w="28575">
            <a:noFill/>
          </a:ln>
        </p:spPr>
        <p:txBody>
          <a:bodyPr>
            <a:noAutofit/>
          </a:bodyPr>
          <a:lstStyle/>
          <a:p>
            <a:pPr algn="ctr"/>
            <a:r>
              <a:rPr lang="mn-MN" sz="2100" dirty="0">
                <a:solidFill>
                  <a:schemeClr val="accent1">
                    <a:lumMod val="50000"/>
                  </a:schemeClr>
                </a:solidFill>
                <a:latin typeface="Times New Roman" pitchFamily="18" charset="0"/>
                <a:cs typeface="Times New Roman" pitchFamily="18" charset="0"/>
              </a:rPr>
              <a:t>СОНГУУЛИЙН АВТОМАТЖУУЛСАН</a:t>
            </a:r>
            <a:r>
              <a:rPr lang="en-US" sz="2100" dirty="0">
                <a:solidFill>
                  <a:schemeClr val="accent1">
                    <a:lumMod val="50000"/>
                  </a:schemeClr>
                </a:solidFill>
                <a:latin typeface="Times New Roman" pitchFamily="18" charset="0"/>
                <a:cs typeface="Times New Roman" pitchFamily="18" charset="0"/>
              </a:rPr>
              <a:t/>
            </a:r>
            <a:br>
              <a:rPr lang="en-US" sz="2100" dirty="0">
                <a:solidFill>
                  <a:schemeClr val="accent1">
                    <a:lumMod val="50000"/>
                  </a:schemeClr>
                </a:solidFill>
                <a:latin typeface="Times New Roman" pitchFamily="18" charset="0"/>
                <a:cs typeface="Times New Roman" pitchFamily="18" charset="0"/>
              </a:rPr>
            </a:br>
            <a:r>
              <a:rPr lang="mn-MN" sz="2100" dirty="0">
                <a:solidFill>
                  <a:schemeClr val="accent1">
                    <a:lumMod val="50000"/>
                  </a:schemeClr>
                </a:solidFill>
                <a:latin typeface="Times New Roman" pitchFamily="18" charset="0"/>
                <a:cs typeface="Times New Roman" pitchFamily="18" charset="0"/>
              </a:rPr>
              <a:t>СИСТЕМИЙН ИЖ БҮРДЭЛ</a:t>
            </a:r>
            <a:endParaRPr lang="en-US" sz="2100" dirty="0">
              <a:solidFill>
                <a:schemeClr val="accent1">
                  <a:lumMod val="50000"/>
                </a:schemeClr>
              </a:solidFill>
              <a:latin typeface="Times New Roman" pitchFamily="18" charset="0"/>
              <a:cs typeface="Times New Roman" pitchFamily="18" charset="0"/>
            </a:endParaRPr>
          </a:p>
        </p:txBody>
      </p:sp>
      <p:sp>
        <p:nvSpPr>
          <p:cNvPr id="6" name="Text Placeholder 5"/>
          <p:cNvSpPr>
            <a:spLocks noGrp="1"/>
          </p:cNvSpPr>
          <p:nvPr>
            <p:ph type="body" idx="1"/>
          </p:nvPr>
        </p:nvSpPr>
        <p:spPr>
          <a:xfrm>
            <a:off x="1485901" y="1406128"/>
            <a:ext cx="3030141" cy="479822"/>
          </a:xfrm>
          <a:ln>
            <a:solidFill>
              <a:schemeClr val="accent1"/>
            </a:solidFill>
          </a:ln>
        </p:spPr>
        <p:txBody>
          <a:bodyPr>
            <a:normAutofit fontScale="55000" lnSpcReduction="20000"/>
          </a:bodyPr>
          <a:lstStyle/>
          <a:p>
            <a:pPr algn="ctr"/>
            <a:r>
              <a:rPr lang="mn-MN" dirty="0">
                <a:solidFill>
                  <a:schemeClr val="accent3">
                    <a:lumMod val="50000"/>
                  </a:schemeClr>
                </a:solidFill>
                <a:latin typeface="Times New Roman" pitchFamily="18" charset="0"/>
                <a:cs typeface="Times New Roman" pitchFamily="18" charset="0"/>
              </a:rPr>
              <a:t>САНАЛ ТООЛОХ ТӨХӨӨРӨМЖИЙН ИЖ БҮРДЭЛ</a:t>
            </a:r>
            <a:endParaRPr lang="en-US" dirty="0">
              <a:solidFill>
                <a:schemeClr val="accent3">
                  <a:lumMod val="50000"/>
                </a:schemeClr>
              </a:solidFill>
            </a:endParaRPr>
          </a:p>
        </p:txBody>
      </p:sp>
      <p:pic>
        <p:nvPicPr>
          <p:cNvPr id="9" name="Content Placeholder 13" descr="notee.gif"/>
          <p:cNvPicPr>
            <a:picLocks noGrp="1" noChangeAspect="1"/>
          </p:cNvPicPr>
          <p:nvPr>
            <p:ph sz="half" idx="2"/>
          </p:nvPr>
        </p:nvPicPr>
        <p:blipFill>
          <a:blip r:embed="rId3"/>
          <a:stretch>
            <a:fillRect/>
          </a:stretch>
        </p:blipFill>
        <p:spPr>
          <a:xfrm>
            <a:off x="4857750" y="1943101"/>
            <a:ext cx="2128838" cy="1950244"/>
          </a:xfrm>
        </p:spPr>
      </p:pic>
      <p:sp>
        <p:nvSpPr>
          <p:cNvPr id="13" name="Text Placeholder 5"/>
          <p:cNvSpPr>
            <a:spLocks noGrp="1"/>
          </p:cNvSpPr>
          <p:nvPr>
            <p:ph type="body" sz="quarter" idx="3"/>
          </p:nvPr>
        </p:nvSpPr>
        <p:spPr>
          <a:xfrm>
            <a:off x="4629150" y="1406128"/>
            <a:ext cx="3030141" cy="479822"/>
          </a:xfrm>
          <a:ln>
            <a:solidFill>
              <a:schemeClr val="accent1"/>
            </a:solidFill>
          </a:ln>
        </p:spPr>
        <p:txBody>
          <a:bodyPr>
            <a:normAutofit/>
          </a:bodyPr>
          <a:lstStyle/>
          <a:p>
            <a:pPr algn="ctr"/>
            <a:r>
              <a:rPr lang="mn-MN" sz="1000" dirty="0">
                <a:solidFill>
                  <a:schemeClr val="accent3">
                    <a:lumMod val="50000"/>
                  </a:schemeClr>
                </a:solidFill>
                <a:latin typeface="Times New Roman" pitchFamily="18" charset="0"/>
                <a:cs typeface="Times New Roman" pitchFamily="18" charset="0"/>
              </a:rPr>
              <a:t>СОНГОГЧИЙН БҮРТГЭЛИЙН ИЖ БҮРДЭЛ</a:t>
            </a:r>
            <a:endParaRPr lang="en-US" sz="1000" dirty="0">
              <a:solidFill>
                <a:schemeClr val="accent3">
                  <a:lumMod val="50000"/>
                </a:schemeClr>
              </a:solidFill>
            </a:endParaRPr>
          </a:p>
        </p:txBody>
      </p:sp>
      <p:pic>
        <p:nvPicPr>
          <p:cNvPr id="8" name="Content Placeholder 7">
            <a:extLst>
              <a:ext uri="{FF2B5EF4-FFF2-40B4-BE49-F238E27FC236}">
                <a16:creationId xmlns:a16="http://schemas.microsoft.com/office/drawing/2014/main" xmlns="" id="{7ED06306-D0C4-4964-B925-A0D7385B28DE}"/>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1711653" y="1726640"/>
            <a:ext cx="2555547" cy="3405430"/>
          </a:xfrm>
        </p:spPr>
      </p:pic>
      <p:pic>
        <p:nvPicPr>
          <p:cNvPr id="11" name="Content Placeholder 3" descr="13.png"/>
          <p:cNvPicPr>
            <a:picLocks noGrp="1" noChangeAspect="1"/>
          </p:cNvPicPr>
          <p:nvPr>
            <p:ph idx="4294967295"/>
          </p:nvPr>
        </p:nvPicPr>
        <p:blipFill>
          <a:blip r:embed="rId5"/>
          <a:stretch>
            <a:fillRect/>
          </a:stretch>
        </p:blipFill>
        <p:spPr>
          <a:xfrm>
            <a:off x="6919912" y="2977754"/>
            <a:ext cx="2224088" cy="892969"/>
          </a:xfrm>
        </p:spPr>
      </p:pic>
      <p:cxnSp>
        <p:nvCxnSpPr>
          <p:cNvPr id="16" name="Straight Arrow Connector 15"/>
          <p:cNvCxnSpPr>
            <a:cxnSpLocks/>
          </p:cNvCxnSpPr>
          <p:nvPr/>
        </p:nvCxnSpPr>
        <p:spPr>
          <a:xfrm flipH="1">
            <a:off x="3965660" y="1048492"/>
            <a:ext cx="609963" cy="308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0664B896-E139-41DD-9DD9-93AA8F95571B}"/>
              </a:ext>
            </a:extLst>
          </p:cNvPr>
          <p:cNvCxnSpPr>
            <a:cxnSpLocks/>
          </p:cNvCxnSpPr>
          <p:nvPr/>
        </p:nvCxnSpPr>
        <p:spPr>
          <a:xfrm>
            <a:off x="4575918" y="1048492"/>
            <a:ext cx="628291" cy="308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611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56" y="525235"/>
            <a:ext cx="9727365" cy="528419"/>
          </a:xfrm>
          <a:solidFill>
            <a:schemeClr val="accent3">
              <a:lumMod val="40000"/>
              <a:lumOff val="60000"/>
            </a:schemeClr>
          </a:solidFill>
        </p:spPr>
        <p:txBody>
          <a:bodyPr>
            <a:noAutofit/>
          </a:bodyPr>
          <a:lstStyle/>
          <a:p>
            <a:pPr algn="ctr"/>
            <a:r>
              <a:rPr lang="mn-MN" sz="2400" dirty="0">
                <a:solidFill>
                  <a:schemeClr val="accent1">
                    <a:lumMod val="75000"/>
                  </a:schemeClr>
                </a:solidFill>
                <a:latin typeface="Times New Roman" pitchFamily="18" charset="0"/>
                <a:cs typeface="Times New Roman" pitchFamily="18" charset="0"/>
              </a:rPr>
              <a:t>САНАЛ ТООЛОХ ТӨХӨӨРӨМЖИЙН ИЖ БҮРДЭЛ</a:t>
            </a:r>
            <a:endParaRPr lang="en-US" sz="2400" dirty="0">
              <a:solidFill>
                <a:schemeClr val="accent1">
                  <a:lumMod val="75000"/>
                </a:schemeClr>
              </a:solidFill>
              <a:latin typeface="Times New Roman" pitchFamily="18" charset="0"/>
              <a:cs typeface="Times New Roman" pitchFamily="18" charset="0"/>
            </a:endParaRPr>
          </a:p>
        </p:txBody>
      </p:sp>
      <p:sp>
        <p:nvSpPr>
          <p:cNvPr id="4" name="Content Placeholder 3"/>
          <p:cNvSpPr>
            <a:spLocks noGrp="1"/>
          </p:cNvSpPr>
          <p:nvPr>
            <p:ph sz="half" idx="2"/>
          </p:nvPr>
        </p:nvSpPr>
        <p:spPr>
          <a:xfrm>
            <a:off x="3961133" y="1272107"/>
            <a:ext cx="5568903" cy="3346158"/>
          </a:xfrm>
        </p:spPr>
        <p:txBody>
          <a:bodyPr>
            <a:noAutofit/>
          </a:bodyPr>
          <a:lstStyle/>
          <a:p>
            <a:pPr>
              <a:buFont typeface="Wingdings" panose="05000000000000000000" pitchFamily="2" charset="2"/>
              <a:buChar char="§"/>
            </a:pPr>
            <a:r>
              <a:rPr lang="en-US" sz="2700" b="1" dirty="0">
                <a:solidFill>
                  <a:schemeClr val="accent1">
                    <a:lumMod val="75000"/>
                  </a:schemeClr>
                </a:solidFill>
                <a:latin typeface="Times New Roman" pitchFamily="18" charset="0"/>
                <a:cs typeface="Times New Roman" pitchFamily="18" charset="0"/>
              </a:rPr>
              <a:t> </a:t>
            </a:r>
            <a:r>
              <a:rPr lang="mn-MN" sz="2700" b="1" dirty="0">
                <a:solidFill>
                  <a:schemeClr val="accent1">
                    <a:lumMod val="75000"/>
                  </a:schemeClr>
                </a:solidFill>
                <a:latin typeface="Times New Roman" pitchFamily="18" charset="0"/>
                <a:cs typeface="Times New Roman" pitchFamily="18" charset="0"/>
              </a:rPr>
              <a:t>Санал тоолох төхөөрөмж</a:t>
            </a:r>
          </a:p>
          <a:p>
            <a:pPr>
              <a:buFont typeface="Wingdings" panose="05000000000000000000" pitchFamily="2" charset="2"/>
              <a:buChar char="§"/>
            </a:pPr>
            <a:r>
              <a:rPr lang="en-US" sz="2700" b="1" dirty="0">
                <a:solidFill>
                  <a:schemeClr val="accent1">
                    <a:lumMod val="75000"/>
                  </a:schemeClr>
                </a:solidFill>
                <a:latin typeface="Times New Roman" pitchFamily="18" charset="0"/>
                <a:cs typeface="Times New Roman" pitchFamily="18" charset="0"/>
              </a:rPr>
              <a:t> </a:t>
            </a:r>
            <a:r>
              <a:rPr lang="mn-MN" sz="2700" b="1" dirty="0">
                <a:solidFill>
                  <a:schemeClr val="accent1">
                    <a:lumMod val="75000"/>
                  </a:schemeClr>
                </a:solidFill>
                <a:latin typeface="Times New Roman" pitchFamily="18" charset="0"/>
                <a:cs typeface="Times New Roman" pitchFamily="18" charset="0"/>
              </a:rPr>
              <a:t>Саналын хайрцаг</a:t>
            </a:r>
          </a:p>
          <a:p>
            <a:pPr>
              <a:buFont typeface="Wingdings" panose="05000000000000000000" pitchFamily="2" charset="2"/>
              <a:buChar char="§"/>
            </a:pPr>
            <a:r>
              <a:rPr lang="en-US" sz="2700" b="1" dirty="0">
                <a:solidFill>
                  <a:schemeClr val="accent1">
                    <a:lumMod val="75000"/>
                  </a:schemeClr>
                </a:solidFill>
                <a:latin typeface="Times New Roman" pitchFamily="18" charset="0"/>
                <a:cs typeface="Times New Roman" pitchFamily="18" charset="0"/>
              </a:rPr>
              <a:t> </a:t>
            </a:r>
            <a:r>
              <a:rPr lang="mn-MN" sz="2700" b="1" dirty="0">
                <a:solidFill>
                  <a:schemeClr val="accent1">
                    <a:lumMod val="75000"/>
                  </a:schemeClr>
                </a:solidFill>
                <a:latin typeface="Times New Roman" pitchFamily="18" charset="0"/>
                <a:cs typeface="Times New Roman" pitchFamily="18" charset="0"/>
              </a:rPr>
              <a:t>Модем</a:t>
            </a:r>
          </a:p>
          <a:p>
            <a:pPr>
              <a:buFont typeface="Wingdings" panose="05000000000000000000" pitchFamily="2" charset="2"/>
              <a:buChar char="§"/>
            </a:pPr>
            <a:r>
              <a:rPr lang="en-US" sz="2700" b="1" dirty="0">
                <a:solidFill>
                  <a:schemeClr val="accent1">
                    <a:lumMod val="75000"/>
                  </a:schemeClr>
                </a:solidFill>
                <a:latin typeface="Times New Roman" pitchFamily="18" charset="0"/>
                <a:cs typeface="Times New Roman" pitchFamily="18" charset="0"/>
              </a:rPr>
              <a:t> </a:t>
            </a:r>
            <a:r>
              <a:rPr lang="mn-MN" sz="2700" b="1" dirty="0">
                <a:solidFill>
                  <a:schemeClr val="accent1">
                    <a:lumMod val="75000"/>
                  </a:schemeClr>
                </a:solidFill>
                <a:latin typeface="Times New Roman" pitchFamily="18" charset="0"/>
                <a:cs typeface="Times New Roman" pitchFamily="18" charset="0"/>
              </a:rPr>
              <a:t>Нөөц батарей</a:t>
            </a:r>
          </a:p>
          <a:p>
            <a:pPr>
              <a:buFont typeface="Wingdings" panose="05000000000000000000" pitchFamily="2" charset="2"/>
              <a:buChar char="§"/>
            </a:pPr>
            <a:r>
              <a:rPr lang="en-US" sz="2700" b="1" dirty="0">
                <a:solidFill>
                  <a:schemeClr val="accent1">
                    <a:lumMod val="75000"/>
                  </a:schemeClr>
                </a:solidFill>
                <a:latin typeface="Times New Roman" pitchFamily="18" charset="0"/>
                <a:cs typeface="Times New Roman" pitchFamily="18" charset="0"/>
              </a:rPr>
              <a:t> </a:t>
            </a:r>
            <a:r>
              <a:rPr lang="mn-MN" sz="2700" b="1" dirty="0">
                <a:solidFill>
                  <a:schemeClr val="accent1">
                    <a:lumMod val="75000"/>
                  </a:schemeClr>
                </a:solidFill>
                <a:latin typeface="Times New Roman" pitchFamily="18" charset="0"/>
                <a:cs typeface="Times New Roman" pitchFamily="18" charset="0"/>
              </a:rPr>
              <a:t>Соронзон түлхүүр</a:t>
            </a:r>
            <a:r>
              <a:rPr lang="en-US" sz="2700" b="1" dirty="0">
                <a:solidFill>
                  <a:schemeClr val="accent1">
                    <a:lumMod val="75000"/>
                  </a:schemeClr>
                </a:solidFill>
                <a:latin typeface="Times New Roman" pitchFamily="18" charset="0"/>
                <a:cs typeface="Times New Roman" pitchFamily="18" charset="0"/>
              </a:rPr>
              <a:t> </a:t>
            </a:r>
            <a:r>
              <a:rPr lang="mn-MN" sz="2700" b="1" dirty="0">
                <a:solidFill>
                  <a:schemeClr val="accent1">
                    <a:lumMod val="75000"/>
                  </a:schemeClr>
                </a:solidFill>
                <a:latin typeface="Times New Roman" pitchFamily="18" charset="0"/>
                <a:cs typeface="Times New Roman" pitchFamily="18" charset="0"/>
              </a:rPr>
              <a:t>-</a:t>
            </a:r>
            <a:r>
              <a:rPr lang="en-US" sz="2700" b="1" dirty="0">
                <a:solidFill>
                  <a:schemeClr val="accent1">
                    <a:lumMod val="75000"/>
                  </a:schemeClr>
                </a:solidFill>
                <a:latin typeface="Times New Roman" pitchFamily="18" charset="0"/>
                <a:cs typeface="Times New Roman" pitchFamily="18" charset="0"/>
              </a:rPr>
              <a:t> </a:t>
            </a:r>
            <a:r>
              <a:rPr lang="mn-MN" sz="2700" b="1" dirty="0">
                <a:solidFill>
                  <a:schemeClr val="accent1">
                    <a:lumMod val="75000"/>
                  </a:schemeClr>
                </a:solidFill>
                <a:latin typeface="Times New Roman" pitchFamily="18" charset="0"/>
                <a:cs typeface="Times New Roman" pitchFamily="18" charset="0"/>
              </a:rPr>
              <a:t>2 ш</a:t>
            </a:r>
          </a:p>
          <a:p>
            <a:pPr>
              <a:buFont typeface="Wingdings" panose="05000000000000000000" pitchFamily="2" charset="2"/>
              <a:buChar char="§"/>
            </a:pPr>
            <a:r>
              <a:rPr lang="en-US" sz="2700" b="1" dirty="0">
                <a:solidFill>
                  <a:schemeClr val="accent1">
                    <a:lumMod val="75000"/>
                  </a:schemeClr>
                </a:solidFill>
                <a:latin typeface="Times New Roman" pitchFamily="18" charset="0"/>
                <a:cs typeface="Times New Roman" pitchFamily="18" charset="0"/>
              </a:rPr>
              <a:t> CF </a:t>
            </a:r>
            <a:r>
              <a:rPr lang="mn-MN" sz="2700" b="1" dirty="0">
                <a:solidFill>
                  <a:schemeClr val="accent1">
                    <a:lumMod val="75000"/>
                  </a:schemeClr>
                </a:solidFill>
                <a:latin typeface="Times New Roman" pitchFamily="18" charset="0"/>
                <a:cs typeface="Times New Roman" pitchFamily="18" charset="0"/>
              </a:rPr>
              <a:t>карт 2ш</a:t>
            </a:r>
          </a:p>
          <a:p>
            <a:pPr>
              <a:buFont typeface="Wingdings" panose="05000000000000000000" pitchFamily="2" charset="2"/>
              <a:buChar char="§"/>
            </a:pPr>
            <a:endParaRPr lang="mn-MN" sz="2700" b="1" dirty="0">
              <a:solidFill>
                <a:schemeClr val="accent1">
                  <a:lumMod val="75000"/>
                </a:schemeClr>
              </a:solidFill>
              <a:latin typeface="Times New Roman" pitchFamily="18" charset="0"/>
              <a:cs typeface="Times New Roman" pitchFamily="18" charset="0"/>
            </a:endParaRPr>
          </a:p>
          <a:p>
            <a:pPr>
              <a:buFont typeface="Wingdings" panose="05000000000000000000" pitchFamily="2" charset="2"/>
              <a:buChar char="§"/>
            </a:pPr>
            <a:endParaRPr lang="mn-MN" sz="2700" b="1" dirty="0">
              <a:solidFill>
                <a:schemeClr val="accent1">
                  <a:lumMod val="75000"/>
                </a:schemeClr>
              </a:solidFill>
              <a:latin typeface="Times New Roman" pitchFamily="18" charset="0"/>
              <a:cs typeface="Times New Roman" pitchFamily="18" charset="0"/>
            </a:endParaRPr>
          </a:p>
          <a:p>
            <a:pPr>
              <a:buFont typeface="Wingdings" panose="05000000000000000000" pitchFamily="2" charset="2"/>
              <a:buChar char="§"/>
            </a:pPr>
            <a:endParaRPr lang="mn-MN" sz="2700" b="1" dirty="0">
              <a:solidFill>
                <a:schemeClr val="accent1">
                  <a:lumMod val="75000"/>
                </a:schemeClr>
              </a:solidFill>
              <a:latin typeface="Times New Roman" pitchFamily="18" charset="0"/>
              <a:cs typeface="Times New Roman" pitchFamily="18" charset="0"/>
            </a:endParaRPr>
          </a:p>
          <a:p>
            <a:pPr>
              <a:buFont typeface="Wingdings" panose="05000000000000000000" pitchFamily="2" charset="2"/>
              <a:buChar char="§"/>
            </a:pPr>
            <a:endParaRPr lang="mn-MN" sz="27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97880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748" y="514350"/>
            <a:ext cx="4301252" cy="540821"/>
          </a:xfrm>
        </p:spPr>
        <p:txBody>
          <a:bodyPr>
            <a:normAutofit/>
          </a:bodyPr>
          <a:lstStyle/>
          <a:p>
            <a:r>
              <a:rPr lang="mn-MN" sz="2000" dirty="0">
                <a:solidFill>
                  <a:schemeClr val="accent3">
                    <a:lumMod val="50000"/>
                  </a:schemeClr>
                </a:solidFill>
                <a:latin typeface="Times New Roman" pitchFamily="18" charset="0"/>
                <a:cs typeface="Times New Roman" pitchFamily="18" charset="0"/>
              </a:rPr>
              <a:t>САНАЛ ТООЛОХ ТӨХӨӨРӨМЖ</a:t>
            </a:r>
            <a:endParaRPr lang="en-US" sz="2000" dirty="0">
              <a:solidFill>
                <a:schemeClr val="accent3">
                  <a:lumMod val="50000"/>
                </a:schemeClr>
              </a:solidFill>
            </a:endParaRPr>
          </a:p>
        </p:txBody>
      </p:sp>
      <p:sp>
        <p:nvSpPr>
          <p:cNvPr id="3" name="Content Placeholder 2"/>
          <p:cNvSpPr>
            <a:spLocks noGrp="1"/>
          </p:cNvSpPr>
          <p:nvPr>
            <p:ph sz="half" idx="1"/>
          </p:nvPr>
        </p:nvSpPr>
        <p:spPr>
          <a:xfrm>
            <a:off x="76200" y="1299832"/>
            <a:ext cx="4741498" cy="2491118"/>
          </a:xfrm>
        </p:spPr>
        <p:txBody>
          <a:bodyPr>
            <a:normAutofit fontScale="92500"/>
          </a:bodyPr>
          <a:lstStyle/>
          <a:p>
            <a:pPr>
              <a:buClr>
                <a:schemeClr val="bg1">
                  <a:lumMod val="75000"/>
                </a:schemeClr>
              </a:buClr>
              <a:buFont typeface="Wingdings" panose="05000000000000000000" pitchFamily="2" charset="2"/>
              <a:buChar char="ü"/>
            </a:pPr>
            <a:r>
              <a:rPr lang="mn-MN" sz="2300" b="1" dirty="0">
                <a:solidFill>
                  <a:schemeClr val="accent3">
                    <a:lumMod val="50000"/>
                  </a:schemeClr>
                </a:solidFill>
                <a:latin typeface="Times New Roman" pitchFamily="18" charset="0"/>
                <a:cs typeface="Times New Roman" pitchFamily="18" charset="0"/>
              </a:rPr>
              <a:t> Саналын хуудсыг таньж унших</a:t>
            </a:r>
          </a:p>
          <a:p>
            <a:pPr>
              <a:buClr>
                <a:schemeClr val="bg1">
                  <a:lumMod val="75000"/>
                </a:schemeClr>
              </a:buClr>
              <a:buFont typeface="Wingdings" panose="05000000000000000000" pitchFamily="2" charset="2"/>
              <a:buChar char="ü"/>
            </a:pPr>
            <a:r>
              <a:rPr lang="mn-MN" sz="2300" b="1" dirty="0">
                <a:solidFill>
                  <a:schemeClr val="accent3">
                    <a:lumMod val="50000"/>
                  </a:schemeClr>
                </a:solidFill>
                <a:latin typeface="Times New Roman" pitchFamily="18" charset="0"/>
                <a:cs typeface="Times New Roman" pitchFamily="18" charset="0"/>
              </a:rPr>
              <a:t> Саналын хуудасны зурган </a:t>
            </a:r>
          </a:p>
          <a:p>
            <a:pPr marL="152400" indent="0">
              <a:buClr>
                <a:schemeClr val="bg1">
                  <a:lumMod val="75000"/>
                </a:schemeClr>
              </a:buClr>
              <a:buNone/>
            </a:pPr>
            <a:r>
              <a:rPr lang="mn-MN" sz="2300" b="1" dirty="0">
                <a:solidFill>
                  <a:schemeClr val="accent3">
                    <a:lumMod val="50000"/>
                  </a:schemeClr>
                </a:solidFill>
                <a:latin typeface="Times New Roman" pitchFamily="18" charset="0"/>
                <a:cs typeface="Times New Roman" pitchFamily="18" charset="0"/>
              </a:rPr>
              <a:t>      мэдээллийг хадгалах</a:t>
            </a:r>
          </a:p>
          <a:p>
            <a:pPr>
              <a:buClr>
                <a:schemeClr val="bg1">
                  <a:lumMod val="75000"/>
                </a:schemeClr>
              </a:buClr>
              <a:buFont typeface="Wingdings" panose="05000000000000000000" pitchFamily="2" charset="2"/>
              <a:buChar char="ü"/>
            </a:pPr>
            <a:r>
              <a:rPr lang="mn-MN" sz="2300" b="1" dirty="0">
                <a:solidFill>
                  <a:schemeClr val="accent3">
                    <a:lumMod val="50000"/>
                  </a:schemeClr>
                </a:solidFill>
                <a:latin typeface="Times New Roman" pitchFamily="18" charset="0"/>
                <a:cs typeface="Times New Roman" pitchFamily="18" charset="0"/>
              </a:rPr>
              <a:t> Санал тоолох</a:t>
            </a:r>
          </a:p>
          <a:p>
            <a:pPr>
              <a:buClr>
                <a:schemeClr val="bg1">
                  <a:lumMod val="75000"/>
                </a:schemeClr>
              </a:buClr>
              <a:buFont typeface="Wingdings" panose="05000000000000000000" pitchFamily="2" charset="2"/>
              <a:buChar char="ü"/>
            </a:pPr>
            <a:r>
              <a:rPr lang="mn-MN" sz="2300" b="1" dirty="0">
                <a:solidFill>
                  <a:schemeClr val="accent3">
                    <a:lumMod val="50000"/>
                  </a:schemeClr>
                </a:solidFill>
                <a:latin typeface="Times New Roman" pitchFamily="18" charset="0"/>
                <a:cs typeface="Times New Roman" pitchFamily="18" charset="0"/>
              </a:rPr>
              <a:t> Тайлан хэвлэх</a:t>
            </a:r>
          </a:p>
          <a:p>
            <a:pPr>
              <a:buClr>
                <a:schemeClr val="bg1">
                  <a:lumMod val="75000"/>
                </a:schemeClr>
              </a:buClr>
              <a:buFont typeface="Wingdings" panose="05000000000000000000" pitchFamily="2" charset="2"/>
              <a:buChar char="ü"/>
            </a:pPr>
            <a:r>
              <a:rPr lang="mn-MN" sz="2300" b="1" dirty="0">
                <a:solidFill>
                  <a:schemeClr val="accent3">
                    <a:lumMod val="50000"/>
                  </a:schemeClr>
                </a:solidFill>
                <a:latin typeface="Times New Roman" pitchFamily="18" charset="0"/>
                <a:cs typeface="Times New Roman" pitchFamily="18" charset="0"/>
              </a:rPr>
              <a:t> Дүн дамжуулах</a:t>
            </a:r>
          </a:p>
          <a:p>
            <a:endParaRPr lang="mn-MN" sz="2300" b="1" dirty="0">
              <a:solidFill>
                <a:schemeClr val="accent3">
                  <a:lumMod val="50000"/>
                </a:schemeClr>
              </a:solidFill>
              <a:latin typeface="Times New Roman" pitchFamily="18" charset="0"/>
              <a:cs typeface="Times New Roman" pitchFamily="18" charset="0"/>
            </a:endParaRPr>
          </a:p>
          <a:p>
            <a:endParaRPr lang="mn-MN" sz="2300" b="1" dirty="0">
              <a:solidFill>
                <a:schemeClr val="accent3">
                  <a:lumMod val="50000"/>
                </a:schemeClr>
              </a:solidFill>
              <a:latin typeface="Times New Roman" pitchFamily="18" charset="0"/>
              <a:cs typeface="Times New Roman" pitchFamily="18" charset="0"/>
            </a:endParaRPr>
          </a:p>
        </p:txBody>
      </p:sp>
      <p:sp>
        <p:nvSpPr>
          <p:cNvPr id="8" name="Rectangle 7"/>
          <p:cNvSpPr/>
          <p:nvPr/>
        </p:nvSpPr>
        <p:spPr>
          <a:xfrm>
            <a:off x="338748" y="4468290"/>
            <a:ext cx="8602505" cy="623248"/>
          </a:xfrm>
          <a:prstGeom prst="rect">
            <a:avLst/>
          </a:prstGeom>
          <a:ln w="28575">
            <a:solidFill>
              <a:srgbClr val="FF0000"/>
            </a:solidFill>
          </a:ln>
        </p:spPr>
        <p:txBody>
          <a:bodyPr wrap="square" lIns="68580" tIns="34290" rIns="68580" bIns="34290">
            <a:spAutoFit/>
          </a:bodyPr>
          <a:lstStyle/>
          <a:p>
            <a:pPr algn="ctr"/>
            <a:r>
              <a:rPr lang="mn-MN" sz="1800" b="1" i="1" dirty="0">
                <a:solidFill>
                  <a:schemeClr val="accent3">
                    <a:lumMod val="50000"/>
                  </a:schemeClr>
                </a:solidFill>
                <a:latin typeface="Times New Roman" pitchFamily="18" charset="0"/>
                <a:cs typeface="Times New Roman" pitchFamily="18" charset="0"/>
              </a:rPr>
              <a:t>Санал тоолох төхөөрөмж нь санал авах ажиллагааны үед ямарваа </a:t>
            </a:r>
          </a:p>
          <a:p>
            <a:pPr algn="ctr"/>
            <a:r>
              <a:rPr lang="mn-MN" sz="1800" b="1" i="1" dirty="0">
                <a:solidFill>
                  <a:schemeClr val="accent3">
                    <a:lumMod val="50000"/>
                  </a:schemeClr>
                </a:solidFill>
                <a:latin typeface="Times New Roman" pitchFamily="18" charset="0"/>
                <a:cs typeface="Times New Roman" pitchFamily="18" charset="0"/>
              </a:rPr>
              <a:t>нэгэн сүлжээнд холбогддоггүй. </a:t>
            </a:r>
          </a:p>
        </p:txBody>
      </p:sp>
      <p:cxnSp>
        <p:nvCxnSpPr>
          <p:cNvPr id="7" name="Straight Connector 6"/>
          <p:cNvCxnSpPr>
            <a:cxnSpLocks/>
          </p:cNvCxnSpPr>
          <p:nvPr/>
        </p:nvCxnSpPr>
        <p:spPr>
          <a:xfrm>
            <a:off x="338748" y="1055171"/>
            <a:ext cx="4125240"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ontent Placeholder 2">
            <a:extLst>
              <a:ext uri="{FF2B5EF4-FFF2-40B4-BE49-F238E27FC236}">
                <a16:creationId xmlns:a16="http://schemas.microsoft.com/office/drawing/2014/main" xmlns="" id="{5654B6A9-05A5-43E8-AF81-5A5D6FEB7074}"/>
              </a:ext>
            </a:extLst>
          </p:cNvPr>
          <p:cNvSpPr txBox="1">
            <a:spLocks/>
          </p:cNvSpPr>
          <p:nvPr/>
        </p:nvSpPr>
        <p:spPr>
          <a:xfrm>
            <a:off x="4743450" y="130944"/>
            <a:ext cx="4275728" cy="4212457"/>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n-MN" sz="1800" b="1" dirty="0">
                <a:solidFill>
                  <a:schemeClr val="accent1">
                    <a:lumMod val="75000"/>
                  </a:schemeClr>
                </a:solidFill>
                <a:latin typeface="Times New Roman" panose="02020603050405020304" pitchFamily="18" charset="0"/>
                <a:cs typeface="Times New Roman" panose="02020603050405020304" pitchFamily="18" charset="0"/>
              </a:rPr>
              <a:t>Зөвхөн дотор орчинд ажиллахад зориулагдсан</a:t>
            </a:r>
            <a:endParaRPr lang="en-US" sz="1800" b="1" dirty="0">
              <a:solidFill>
                <a:schemeClr val="accent1">
                  <a:lumMod val="75000"/>
                </a:schemeClr>
              </a:solidFill>
              <a:latin typeface="Times New Roman" panose="02020603050405020304" pitchFamily="18" charset="0"/>
              <a:cs typeface="Times New Roman" panose="02020603050405020304" pitchFamily="18" charset="0"/>
            </a:endParaRPr>
          </a:p>
          <a:p>
            <a:r>
              <a:rPr lang="en-CA" sz="1800" b="1" dirty="0">
                <a:solidFill>
                  <a:schemeClr val="accent1">
                    <a:lumMod val="75000"/>
                  </a:schemeClr>
                </a:solidFill>
                <a:latin typeface="Times New Roman" panose="02020603050405020304" pitchFamily="18" charset="0"/>
                <a:cs typeface="Times New Roman" panose="02020603050405020304" pitchFamily="18" charset="0"/>
              </a:rPr>
              <a:t>Class II </a:t>
            </a:r>
            <a:r>
              <a:rPr lang="mn-MN" sz="1800" b="1" dirty="0">
                <a:solidFill>
                  <a:schemeClr val="accent1">
                    <a:lumMod val="75000"/>
                  </a:schemeClr>
                </a:solidFill>
                <a:latin typeface="Times New Roman" panose="02020603050405020304" pitchFamily="18" charset="0"/>
                <a:cs typeface="Times New Roman" panose="02020603050405020304" pitchFamily="18" charset="0"/>
              </a:rPr>
              <a:t>төрлийн газардуулгагүй төхөөрөмж</a:t>
            </a:r>
          </a:p>
          <a:p>
            <a:pPr>
              <a:buFont typeface="Arial" panose="020B0604020202020204" pitchFamily="34" charset="0"/>
              <a:buNone/>
            </a:pPr>
            <a:r>
              <a:rPr lang="en-CA" sz="1500" b="1" u="sng" dirty="0">
                <a:solidFill>
                  <a:schemeClr val="accent1">
                    <a:lumMod val="75000"/>
                  </a:schemeClr>
                </a:solidFill>
                <a:latin typeface="Times New Roman" panose="02020603050405020304" pitchFamily="18" charset="0"/>
                <a:cs typeface="Times New Roman" panose="02020603050405020304" pitchFamily="18" charset="0"/>
              </a:rPr>
              <a:t>Тэжээл</a:t>
            </a:r>
            <a:r>
              <a:rPr lang="en-CA" sz="1500" b="1" i="1" u="sng" dirty="0">
                <a:solidFill>
                  <a:schemeClr val="accent1">
                    <a:lumMod val="75000"/>
                  </a:schemeClr>
                </a:solidFill>
                <a:latin typeface="Times New Roman" panose="02020603050405020304" pitchFamily="18" charset="0"/>
                <a:cs typeface="Times New Roman" panose="02020603050405020304" pitchFamily="18" charset="0"/>
              </a:rPr>
              <a:t> </a:t>
            </a:r>
            <a:endParaRPr lang="en-US" sz="1500" b="1" u="sng" dirty="0">
              <a:solidFill>
                <a:schemeClr val="accent1">
                  <a:lumMod val="75000"/>
                </a:schemeClr>
              </a:solidFill>
              <a:latin typeface="Times New Roman" panose="02020603050405020304" pitchFamily="18" charset="0"/>
              <a:cs typeface="Times New Roman" panose="02020603050405020304" pitchFamily="18" charset="0"/>
            </a:endParaRPr>
          </a:p>
          <a:p>
            <a:r>
              <a:rPr lang="mn-MN" sz="1500" dirty="0">
                <a:solidFill>
                  <a:schemeClr val="accent1">
                    <a:lumMod val="75000"/>
                  </a:schemeClr>
                </a:solidFill>
                <a:latin typeface="Times New Roman" panose="02020603050405020304" pitchFamily="18" charset="0"/>
                <a:cs typeface="Times New Roman" panose="02020603050405020304" pitchFamily="18" charset="0"/>
              </a:rPr>
              <a:t>Оролт</a:t>
            </a:r>
            <a:r>
              <a:rPr lang="en-US" sz="1500" dirty="0">
                <a:solidFill>
                  <a:schemeClr val="accent1">
                    <a:lumMod val="75000"/>
                  </a:schemeClr>
                </a:solidFill>
                <a:latin typeface="Times New Roman" panose="02020603050405020304" pitchFamily="18" charset="0"/>
                <a:cs typeface="Times New Roman" panose="02020603050405020304" pitchFamily="18" charset="0"/>
              </a:rPr>
              <a:t> </a:t>
            </a:r>
            <a:r>
              <a:rPr lang="mn-MN" sz="1500" dirty="0">
                <a:solidFill>
                  <a:schemeClr val="accent1">
                    <a:lumMod val="75000"/>
                  </a:schemeClr>
                </a:solidFill>
                <a:latin typeface="Times New Roman" panose="02020603050405020304" pitchFamily="18" charset="0"/>
                <a:cs typeface="Times New Roman" panose="02020603050405020304" pitchFamily="18" charset="0"/>
              </a:rPr>
              <a:t> </a:t>
            </a:r>
            <a:r>
              <a:rPr lang="en-US" sz="1500" dirty="0">
                <a:solidFill>
                  <a:schemeClr val="accent1">
                    <a:lumMod val="75000"/>
                  </a:schemeClr>
                </a:solidFill>
                <a:latin typeface="Times New Roman" panose="02020603050405020304" pitchFamily="18" charset="0"/>
                <a:cs typeface="Times New Roman" panose="02020603050405020304" pitchFamily="18" charset="0"/>
              </a:rPr>
              <a:t>220V</a:t>
            </a:r>
            <a:r>
              <a:rPr lang="mn-MN" sz="1500" dirty="0">
                <a:solidFill>
                  <a:schemeClr val="accent1">
                    <a:lumMod val="75000"/>
                  </a:schemeClr>
                </a:solidFill>
                <a:latin typeface="Times New Roman" panose="02020603050405020304" pitchFamily="18" charset="0"/>
                <a:cs typeface="Times New Roman" panose="02020603050405020304" pitchFamily="18" charset="0"/>
              </a:rPr>
              <a:t> </a:t>
            </a:r>
            <a:r>
              <a:rPr lang="en-US" sz="1500" dirty="0">
                <a:solidFill>
                  <a:schemeClr val="accent1">
                    <a:lumMod val="75000"/>
                  </a:schemeClr>
                </a:solidFill>
                <a:latin typeface="Times New Roman" panose="02020603050405020304" pitchFamily="18" charset="0"/>
                <a:cs typeface="Times New Roman" panose="02020603050405020304" pitchFamily="18" charset="0"/>
              </a:rPr>
              <a:t>AC 0.07A (AC </a:t>
            </a:r>
            <a:r>
              <a:rPr lang="mn-MN" sz="1500" dirty="0">
                <a:solidFill>
                  <a:schemeClr val="accent1">
                    <a:lumMod val="75000"/>
                  </a:schemeClr>
                </a:solidFill>
                <a:latin typeface="Times New Roman" panose="02020603050405020304" pitchFamily="18" charset="0"/>
                <a:cs typeface="Times New Roman" panose="02020603050405020304" pitchFamily="18" charset="0"/>
              </a:rPr>
              <a:t>гүйдлийн хэлбэлзэл </a:t>
            </a:r>
            <a:r>
              <a:rPr lang="en-US" sz="1500" dirty="0">
                <a:solidFill>
                  <a:schemeClr val="accent1">
                    <a:lumMod val="75000"/>
                  </a:schemeClr>
                </a:solidFill>
                <a:latin typeface="Times New Roman" panose="02020603050405020304" pitchFamily="18" charset="0"/>
                <a:cs typeface="Times New Roman" panose="02020603050405020304" pitchFamily="18" charset="0"/>
              </a:rPr>
              <a:t>+/- 10%) </a:t>
            </a:r>
          </a:p>
          <a:p>
            <a:r>
              <a:rPr lang="mn-MN" sz="1500" dirty="0">
                <a:solidFill>
                  <a:schemeClr val="accent1">
                    <a:lumMod val="75000"/>
                  </a:schemeClr>
                </a:solidFill>
                <a:latin typeface="Times New Roman" panose="02020603050405020304" pitchFamily="18" charset="0"/>
                <a:cs typeface="Times New Roman" panose="02020603050405020304" pitchFamily="18" charset="0"/>
              </a:rPr>
              <a:t>Гаралт</a:t>
            </a:r>
            <a:r>
              <a:rPr lang="en-US" sz="1500" dirty="0">
                <a:solidFill>
                  <a:schemeClr val="accent1">
                    <a:lumMod val="75000"/>
                  </a:schemeClr>
                </a:solidFill>
                <a:latin typeface="Times New Roman" panose="02020603050405020304" pitchFamily="18" charset="0"/>
                <a:cs typeface="Times New Roman" panose="02020603050405020304" pitchFamily="18" charset="0"/>
              </a:rPr>
              <a:t> </a:t>
            </a:r>
            <a:r>
              <a:rPr lang="mn-MN" sz="1500" dirty="0">
                <a:solidFill>
                  <a:schemeClr val="accent1">
                    <a:lumMod val="75000"/>
                  </a:schemeClr>
                </a:solidFill>
                <a:latin typeface="Times New Roman" panose="02020603050405020304" pitchFamily="18" charset="0"/>
                <a:cs typeface="Times New Roman" panose="02020603050405020304" pitchFamily="18" charset="0"/>
              </a:rPr>
              <a:t> </a:t>
            </a:r>
            <a:r>
              <a:rPr lang="en-US" sz="1500" dirty="0">
                <a:solidFill>
                  <a:schemeClr val="accent1">
                    <a:lumMod val="75000"/>
                  </a:schemeClr>
                </a:solidFill>
                <a:latin typeface="Times New Roman" panose="02020603050405020304" pitchFamily="18" charset="0"/>
                <a:cs typeface="Times New Roman" panose="02020603050405020304" pitchFamily="18" charset="0"/>
              </a:rPr>
              <a:t>20V</a:t>
            </a:r>
            <a:r>
              <a:rPr lang="mn-MN" sz="1500" dirty="0">
                <a:solidFill>
                  <a:schemeClr val="accent1">
                    <a:lumMod val="75000"/>
                  </a:schemeClr>
                </a:solidFill>
                <a:latin typeface="Times New Roman" panose="02020603050405020304" pitchFamily="18" charset="0"/>
                <a:cs typeface="Times New Roman" panose="02020603050405020304" pitchFamily="18" charset="0"/>
              </a:rPr>
              <a:t> </a:t>
            </a:r>
            <a:r>
              <a:rPr lang="en-US" sz="1500" dirty="0">
                <a:solidFill>
                  <a:schemeClr val="accent1">
                    <a:lumMod val="75000"/>
                  </a:schemeClr>
                </a:solidFill>
                <a:latin typeface="Times New Roman" panose="02020603050405020304" pitchFamily="18" charset="0"/>
                <a:cs typeface="Times New Roman" panose="02020603050405020304" pitchFamily="18" charset="0"/>
              </a:rPr>
              <a:t>AC 0.8A </a:t>
            </a:r>
          </a:p>
          <a:p>
            <a:pPr>
              <a:buFont typeface="Arial" panose="020B0604020202020204" pitchFamily="34" charset="0"/>
              <a:buNone/>
            </a:pPr>
            <a:r>
              <a:rPr lang="en-CA" sz="1500" b="1" u="sng" dirty="0">
                <a:solidFill>
                  <a:schemeClr val="accent1">
                    <a:lumMod val="75000"/>
                  </a:schemeClr>
                </a:solidFill>
                <a:latin typeface="Times New Roman" panose="02020603050405020304" pitchFamily="18" charset="0"/>
                <a:cs typeface="Times New Roman" panose="02020603050405020304" pitchFamily="18" charset="0"/>
              </a:rPr>
              <a:t>Ажиллах орчин</a:t>
            </a:r>
            <a:r>
              <a:rPr lang="en-CA" sz="1500" b="1" i="1" u="sng" dirty="0">
                <a:solidFill>
                  <a:schemeClr val="accent1">
                    <a:lumMod val="75000"/>
                  </a:schemeClr>
                </a:solidFill>
                <a:latin typeface="Times New Roman" panose="02020603050405020304" pitchFamily="18" charset="0"/>
                <a:cs typeface="Times New Roman" panose="02020603050405020304" pitchFamily="18" charset="0"/>
              </a:rPr>
              <a:t> </a:t>
            </a:r>
            <a:endParaRPr lang="en-US" sz="1500" b="1" u="sng" dirty="0">
              <a:solidFill>
                <a:schemeClr val="accent1">
                  <a:lumMod val="75000"/>
                </a:schemeClr>
              </a:solidFill>
              <a:latin typeface="Times New Roman" panose="02020603050405020304" pitchFamily="18" charset="0"/>
              <a:cs typeface="Times New Roman" panose="02020603050405020304" pitchFamily="18" charset="0"/>
            </a:endParaRPr>
          </a:p>
          <a:p>
            <a:r>
              <a:rPr lang="mn-MN" sz="1500" dirty="0">
                <a:solidFill>
                  <a:schemeClr val="accent1">
                    <a:lumMod val="75000"/>
                  </a:schemeClr>
                </a:solidFill>
                <a:latin typeface="Times New Roman" panose="02020603050405020304" pitchFamily="18" charset="0"/>
                <a:cs typeface="Times New Roman" panose="02020603050405020304" pitchFamily="18" charset="0"/>
              </a:rPr>
              <a:t>Ажиллах хэм</a:t>
            </a:r>
            <a:r>
              <a:rPr lang="en-US" sz="1500" dirty="0">
                <a:solidFill>
                  <a:schemeClr val="accent1">
                    <a:lumMod val="75000"/>
                  </a:schemeClr>
                </a:solidFill>
                <a:latin typeface="Times New Roman" panose="02020603050405020304" pitchFamily="18" charset="0"/>
                <a:cs typeface="Times New Roman" panose="02020603050405020304" pitchFamily="18" charset="0"/>
              </a:rPr>
              <a:t>: 5°C </a:t>
            </a:r>
            <a:r>
              <a:rPr lang="mn-MN" sz="1500" dirty="0">
                <a:solidFill>
                  <a:schemeClr val="accent1">
                    <a:lumMod val="75000"/>
                  </a:schemeClr>
                </a:solidFill>
                <a:latin typeface="Times New Roman" panose="02020603050405020304" pitchFamily="18" charset="0"/>
                <a:cs typeface="Times New Roman" panose="02020603050405020304" pitchFamily="18" charset="0"/>
              </a:rPr>
              <a:t>-</a:t>
            </a:r>
            <a:r>
              <a:rPr lang="en-US" sz="1500" dirty="0">
                <a:solidFill>
                  <a:schemeClr val="accent1">
                    <a:lumMod val="75000"/>
                  </a:schemeClr>
                </a:solidFill>
                <a:latin typeface="Times New Roman" panose="02020603050405020304" pitchFamily="18" charset="0"/>
                <a:cs typeface="Times New Roman" panose="02020603050405020304" pitchFamily="18" charset="0"/>
              </a:rPr>
              <a:t> 40°C </a:t>
            </a:r>
          </a:p>
          <a:p>
            <a:r>
              <a:rPr lang="mn-MN" sz="1500" dirty="0">
                <a:solidFill>
                  <a:schemeClr val="accent1">
                    <a:lumMod val="75000"/>
                  </a:schemeClr>
                </a:solidFill>
                <a:latin typeface="Times New Roman" panose="02020603050405020304" pitchFamily="18" charset="0"/>
                <a:cs typeface="Times New Roman" panose="02020603050405020304" pitchFamily="18" charset="0"/>
              </a:rPr>
              <a:t>Хадгалах хэм</a:t>
            </a:r>
            <a:r>
              <a:rPr lang="en-US" sz="1500" dirty="0">
                <a:solidFill>
                  <a:schemeClr val="accent1">
                    <a:lumMod val="75000"/>
                  </a:schemeClr>
                </a:solidFill>
                <a:latin typeface="Times New Roman" panose="02020603050405020304" pitchFamily="18" charset="0"/>
                <a:cs typeface="Times New Roman" panose="02020603050405020304" pitchFamily="18" charset="0"/>
              </a:rPr>
              <a:t>: 0°C </a:t>
            </a:r>
            <a:r>
              <a:rPr lang="mn-MN" sz="1500" dirty="0">
                <a:solidFill>
                  <a:schemeClr val="accent1">
                    <a:lumMod val="75000"/>
                  </a:schemeClr>
                </a:solidFill>
                <a:latin typeface="Times New Roman" panose="02020603050405020304" pitchFamily="18" charset="0"/>
                <a:cs typeface="Times New Roman" panose="02020603050405020304" pitchFamily="18" charset="0"/>
              </a:rPr>
              <a:t>-</a:t>
            </a:r>
            <a:r>
              <a:rPr lang="en-US" sz="1500" dirty="0">
                <a:solidFill>
                  <a:schemeClr val="accent1">
                    <a:lumMod val="75000"/>
                  </a:schemeClr>
                </a:solidFill>
                <a:latin typeface="Times New Roman" panose="02020603050405020304" pitchFamily="18" charset="0"/>
                <a:cs typeface="Times New Roman" panose="02020603050405020304" pitchFamily="18" charset="0"/>
              </a:rPr>
              <a:t> 50°C </a:t>
            </a:r>
          </a:p>
          <a:p>
            <a:pPr>
              <a:buFont typeface="Arial" panose="020B0604020202020204" pitchFamily="34" charset="0"/>
              <a:buNone/>
            </a:pPr>
            <a:r>
              <a:rPr lang="en-US" sz="1500" b="1" u="sng" dirty="0">
                <a:solidFill>
                  <a:schemeClr val="accent1">
                    <a:lumMod val="75000"/>
                  </a:schemeClr>
                </a:solidFill>
                <a:latin typeface="Times New Roman" panose="02020603050405020304" pitchFamily="18" charset="0"/>
                <a:cs typeface="Times New Roman" panose="02020603050405020304" pitchFamily="18" charset="0"/>
              </a:rPr>
              <a:t>Хэмжээ</a:t>
            </a:r>
            <a:r>
              <a:rPr lang="en-US" sz="1500" b="1" i="1" u="sng" dirty="0">
                <a:solidFill>
                  <a:schemeClr val="accent1">
                    <a:lumMod val="75000"/>
                  </a:schemeClr>
                </a:solidFill>
                <a:latin typeface="Times New Roman" panose="02020603050405020304" pitchFamily="18" charset="0"/>
                <a:cs typeface="Times New Roman" panose="02020603050405020304" pitchFamily="18" charset="0"/>
              </a:rPr>
              <a:t> </a:t>
            </a:r>
            <a:endParaRPr lang="en-US" sz="1500" u="sng" dirty="0">
              <a:solidFill>
                <a:schemeClr val="accent1">
                  <a:lumMod val="75000"/>
                </a:schemeClr>
              </a:solidFill>
              <a:latin typeface="Times New Roman" panose="02020603050405020304" pitchFamily="18" charset="0"/>
              <a:cs typeface="Times New Roman" panose="02020603050405020304" pitchFamily="18" charset="0"/>
            </a:endParaRPr>
          </a:p>
          <a:p>
            <a:r>
              <a:rPr lang="mn-MN" sz="1500" dirty="0">
                <a:solidFill>
                  <a:schemeClr val="accent1">
                    <a:lumMod val="75000"/>
                  </a:schemeClr>
                </a:solidFill>
                <a:latin typeface="Times New Roman" panose="02020603050405020304" pitchFamily="18" charset="0"/>
                <a:cs typeface="Times New Roman" panose="02020603050405020304" pitchFamily="18" charset="0"/>
              </a:rPr>
              <a:t>Савлагааны хэмжээ</a:t>
            </a:r>
            <a:r>
              <a:rPr lang="en-US" sz="1500" dirty="0">
                <a:solidFill>
                  <a:schemeClr val="accent1">
                    <a:lumMod val="75000"/>
                  </a:schemeClr>
                </a:solidFill>
                <a:latin typeface="Times New Roman" panose="02020603050405020304" pitchFamily="18" charset="0"/>
                <a:cs typeface="Times New Roman" panose="02020603050405020304" pitchFamily="18" charset="0"/>
              </a:rPr>
              <a:t>:  20.32c</a:t>
            </a:r>
            <a:r>
              <a:rPr lang="mn-MN" sz="1500" dirty="0">
                <a:solidFill>
                  <a:schemeClr val="accent1">
                    <a:lumMod val="75000"/>
                  </a:schemeClr>
                </a:solidFill>
                <a:latin typeface="Times New Roman" panose="02020603050405020304" pitchFamily="18" charset="0"/>
                <a:cs typeface="Times New Roman" panose="02020603050405020304" pitchFamily="18" charset="0"/>
              </a:rPr>
              <a:t>м өндөр</a:t>
            </a:r>
            <a:r>
              <a:rPr lang="en-US" sz="1500" dirty="0">
                <a:solidFill>
                  <a:schemeClr val="accent1">
                    <a:lumMod val="75000"/>
                  </a:schemeClr>
                </a:solidFill>
                <a:latin typeface="Times New Roman" panose="02020603050405020304" pitchFamily="18" charset="0"/>
                <a:cs typeface="Times New Roman" panose="02020603050405020304" pitchFamily="18" charset="0"/>
              </a:rPr>
              <a:t>, 58.4c</a:t>
            </a:r>
            <a:r>
              <a:rPr lang="mn-MN" sz="1500" dirty="0">
                <a:solidFill>
                  <a:schemeClr val="accent1">
                    <a:lumMod val="75000"/>
                  </a:schemeClr>
                </a:solidFill>
                <a:latin typeface="Times New Roman" panose="02020603050405020304" pitchFamily="18" charset="0"/>
                <a:cs typeface="Times New Roman" panose="02020603050405020304" pitchFamily="18" charset="0"/>
              </a:rPr>
              <a:t>м өргөн</a:t>
            </a:r>
            <a:r>
              <a:rPr lang="en-US" sz="1500" dirty="0">
                <a:solidFill>
                  <a:schemeClr val="accent1">
                    <a:lumMod val="75000"/>
                  </a:schemeClr>
                </a:solidFill>
                <a:latin typeface="Times New Roman" panose="02020603050405020304" pitchFamily="18" charset="0"/>
                <a:cs typeface="Times New Roman" panose="02020603050405020304" pitchFamily="18" charset="0"/>
              </a:rPr>
              <a:t>, 48.3c</a:t>
            </a:r>
            <a:r>
              <a:rPr lang="mn-MN" sz="1500" dirty="0">
                <a:solidFill>
                  <a:schemeClr val="accent1">
                    <a:lumMod val="75000"/>
                  </a:schemeClr>
                </a:solidFill>
                <a:latin typeface="Times New Roman" panose="02020603050405020304" pitchFamily="18" charset="0"/>
                <a:cs typeface="Times New Roman" panose="02020603050405020304" pitchFamily="18" charset="0"/>
              </a:rPr>
              <a:t>м урт </a:t>
            </a:r>
            <a:endParaRPr lang="en-US" sz="1500" dirty="0">
              <a:solidFill>
                <a:schemeClr val="accent1">
                  <a:lumMod val="75000"/>
                </a:schemeClr>
              </a:solidFill>
              <a:latin typeface="Times New Roman" panose="02020603050405020304" pitchFamily="18" charset="0"/>
              <a:cs typeface="Times New Roman" panose="02020603050405020304" pitchFamily="18" charset="0"/>
            </a:endParaRPr>
          </a:p>
          <a:p>
            <a:r>
              <a:rPr lang="mn-MN" sz="1500" dirty="0">
                <a:solidFill>
                  <a:schemeClr val="accent1">
                    <a:lumMod val="75000"/>
                  </a:schemeClr>
                </a:solidFill>
                <a:latin typeface="Times New Roman" panose="02020603050405020304" pitchFamily="18" charset="0"/>
                <a:cs typeface="Times New Roman" panose="02020603050405020304" pitchFamily="18" charset="0"/>
              </a:rPr>
              <a:t>Жин</a:t>
            </a:r>
            <a:r>
              <a:rPr lang="en-CA" sz="1500" dirty="0">
                <a:solidFill>
                  <a:schemeClr val="accent1">
                    <a:lumMod val="75000"/>
                  </a:schemeClr>
                </a:solidFill>
                <a:latin typeface="Times New Roman" panose="02020603050405020304" pitchFamily="18" charset="0"/>
                <a:cs typeface="Times New Roman" panose="02020603050405020304" pitchFamily="18" charset="0"/>
              </a:rPr>
              <a:t>: 9.1</a:t>
            </a:r>
            <a:r>
              <a:rPr lang="mn-MN" sz="1500" dirty="0">
                <a:solidFill>
                  <a:schemeClr val="accent1">
                    <a:lumMod val="75000"/>
                  </a:schemeClr>
                </a:solidFill>
                <a:latin typeface="Times New Roman" panose="02020603050405020304" pitchFamily="18" charset="0"/>
                <a:cs typeface="Times New Roman" panose="02020603050405020304" pitchFamily="18" charset="0"/>
              </a:rPr>
              <a:t>кг</a:t>
            </a:r>
            <a:endParaRPr lang="en-US" sz="15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001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61678E2E-8750-4653-9788-8D82C8AAC780}"/>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24692" y="1177654"/>
            <a:ext cx="4042172" cy="2849078"/>
          </a:xfrm>
        </p:spPr>
      </p:pic>
      <p:pic>
        <p:nvPicPr>
          <p:cNvPr id="8" name="Content Placeholder 7">
            <a:extLst>
              <a:ext uri="{FF2B5EF4-FFF2-40B4-BE49-F238E27FC236}">
                <a16:creationId xmlns:a16="http://schemas.microsoft.com/office/drawing/2014/main" xmlns="" id="{B79C1807-2B51-4F42-A07B-9139B7C59E8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9842" y="1194693"/>
            <a:ext cx="3868340" cy="2725150"/>
          </a:xfrm>
        </p:spPr>
      </p:pic>
      <p:sp>
        <p:nvSpPr>
          <p:cNvPr id="3" name="Text Placeholder 2">
            <a:extLst>
              <a:ext uri="{FF2B5EF4-FFF2-40B4-BE49-F238E27FC236}">
                <a16:creationId xmlns:a16="http://schemas.microsoft.com/office/drawing/2014/main" xmlns="" id="{C7F43EA7-C156-4F06-B6B0-FDD5F33A6B1B}"/>
              </a:ext>
            </a:extLst>
          </p:cNvPr>
          <p:cNvSpPr>
            <a:spLocks noGrp="1"/>
          </p:cNvSpPr>
          <p:nvPr>
            <p:ph type="body" idx="1"/>
          </p:nvPr>
        </p:nvSpPr>
        <p:spPr>
          <a:xfrm>
            <a:off x="457200" y="971550"/>
            <a:ext cx="6172200" cy="479822"/>
          </a:xfrm>
        </p:spPr>
        <p:txBody>
          <a:bodyPr/>
          <a:lstStyle/>
          <a:p>
            <a:r>
              <a:rPr lang="mn-MN" b="0" i="1" baseline="30000" dirty="0"/>
              <a:t>Санал тоолох төхөөрөмж урд </a:t>
            </a:r>
            <a:r>
              <a:rPr lang="ru-RU" b="0" i="1" baseline="30000" dirty="0"/>
              <a:t>болон дээд талаас харагдах байдал</a:t>
            </a:r>
          </a:p>
        </p:txBody>
      </p:sp>
      <p:sp>
        <p:nvSpPr>
          <p:cNvPr id="6" name="Text Placeholder 2">
            <a:extLst>
              <a:ext uri="{FF2B5EF4-FFF2-40B4-BE49-F238E27FC236}">
                <a16:creationId xmlns:a16="http://schemas.microsoft.com/office/drawing/2014/main" xmlns="" id="{7C4DDDD3-7474-4A35-BED1-3CCAE01C5648}"/>
              </a:ext>
            </a:extLst>
          </p:cNvPr>
          <p:cNvSpPr txBox="1">
            <a:spLocks/>
          </p:cNvSpPr>
          <p:nvPr/>
        </p:nvSpPr>
        <p:spPr>
          <a:xfrm>
            <a:off x="4343400" y="3935460"/>
            <a:ext cx="4628406" cy="239911"/>
          </a:xfrm>
          <a:prstGeom prst="rect">
            <a:avLst/>
          </a:prstGeom>
        </p:spPr>
        <p:txBody>
          <a:bodyPr vert="horz" lIns="68580" tIns="34290" rIns="68580" bIns="342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ru-RU" sz="1800" b="0" i="1" baseline="30000" dirty="0"/>
              <a:t> Санал тоолох төхөөрөмжийн ар талаас харагдах байдал</a:t>
            </a:r>
          </a:p>
        </p:txBody>
      </p:sp>
      <p:sp>
        <p:nvSpPr>
          <p:cNvPr id="9" name="Title 1">
            <a:extLst>
              <a:ext uri="{FF2B5EF4-FFF2-40B4-BE49-F238E27FC236}">
                <a16:creationId xmlns:a16="http://schemas.microsoft.com/office/drawing/2014/main" xmlns="" id="{5A9B178A-8C55-4662-B1F7-FFD69956D945}"/>
              </a:ext>
            </a:extLst>
          </p:cNvPr>
          <p:cNvSpPr>
            <a:spLocks noGrp="1"/>
          </p:cNvSpPr>
          <p:nvPr>
            <p:ph type="title"/>
          </p:nvPr>
        </p:nvSpPr>
        <p:spPr>
          <a:xfrm>
            <a:off x="251520" y="122943"/>
            <a:ext cx="7074786" cy="857250"/>
          </a:xfrm>
        </p:spPr>
        <p:txBody>
          <a:bodyPr>
            <a:normAutofit/>
          </a:bodyPr>
          <a:lstStyle/>
          <a:p>
            <a:r>
              <a:rPr lang="mn-MN" sz="2100" dirty="0">
                <a:solidFill>
                  <a:schemeClr val="accent3">
                    <a:lumMod val="50000"/>
                  </a:schemeClr>
                </a:solidFill>
                <a:latin typeface="Times New Roman" pitchFamily="18" charset="0"/>
                <a:cs typeface="Times New Roman" pitchFamily="18" charset="0"/>
              </a:rPr>
              <a:t>САНАЛ ТООЛОХ ТӨХӨӨРӨМЖИЙН ИЖ БҮРДЭЛ</a:t>
            </a:r>
            <a:endParaRPr lang="en-US" sz="2100" dirty="0">
              <a:solidFill>
                <a:schemeClr val="accent3">
                  <a:lumMod val="50000"/>
                </a:schemeClr>
              </a:solidFill>
            </a:endParaRPr>
          </a:p>
        </p:txBody>
      </p:sp>
      <p:cxnSp>
        <p:nvCxnSpPr>
          <p:cNvPr id="12" name="Straight Connector 11">
            <a:extLst>
              <a:ext uri="{FF2B5EF4-FFF2-40B4-BE49-F238E27FC236}">
                <a16:creationId xmlns:a16="http://schemas.microsoft.com/office/drawing/2014/main" xmlns="" id="{F75F3039-F127-4FBC-864E-761D9BE614FB}"/>
              </a:ext>
            </a:extLst>
          </p:cNvPr>
          <p:cNvCxnSpPr>
            <a:cxnSpLocks/>
          </p:cNvCxnSpPr>
          <p:nvPr/>
        </p:nvCxnSpPr>
        <p:spPr>
          <a:xfrm flipV="1">
            <a:off x="338748" y="765694"/>
            <a:ext cx="6393492" cy="911"/>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57674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4785A7F6-51AC-4C6C-94B5-F471169D8D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507" y="813504"/>
            <a:ext cx="4048801" cy="2872147"/>
          </a:xfrm>
          <a:prstGeom prst="rect">
            <a:avLst/>
          </a:prstGeom>
        </p:spPr>
      </p:pic>
      <p:sp>
        <p:nvSpPr>
          <p:cNvPr id="16" name="Rectangle 15"/>
          <p:cNvSpPr/>
          <p:nvPr/>
        </p:nvSpPr>
        <p:spPr>
          <a:xfrm>
            <a:off x="4791579" y="813505"/>
            <a:ext cx="2332610" cy="300083"/>
          </a:xfrm>
          <a:prstGeom prst="rect">
            <a:avLst/>
          </a:prstGeom>
        </p:spPr>
        <p:txBody>
          <a:bodyPr wrap="none" lIns="68580" tIns="34290" rIns="68580" bIns="34290">
            <a:spAutoFit/>
          </a:bodyPr>
          <a:lstStyle/>
          <a:p>
            <a:r>
              <a:rPr lang="mn-MN" sz="1500" i="1" dirty="0">
                <a:latin typeface="Times New Roman" pitchFamily="18" charset="0"/>
                <a:cs typeface="Times New Roman" pitchFamily="18" charset="0"/>
              </a:rPr>
              <a:t>Үндсэн тэжээлийг залгана</a:t>
            </a:r>
            <a:endParaRPr lang="en-US" sz="1500" i="1" dirty="0">
              <a:latin typeface="Times New Roman" pitchFamily="18" charset="0"/>
              <a:cs typeface="Times New Roman" pitchFamily="18" charset="0"/>
            </a:endParaRPr>
          </a:p>
        </p:txBody>
      </p:sp>
      <p:sp>
        <p:nvSpPr>
          <p:cNvPr id="17" name="Rectangle 16"/>
          <p:cNvSpPr/>
          <p:nvPr/>
        </p:nvSpPr>
        <p:spPr>
          <a:xfrm>
            <a:off x="143508" y="742950"/>
            <a:ext cx="1709363" cy="300083"/>
          </a:xfrm>
          <a:prstGeom prst="rect">
            <a:avLst/>
          </a:prstGeom>
        </p:spPr>
        <p:txBody>
          <a:bodyPr wrap="none" lIns="68580" tIns="34290" rIns="68580" bIns="34290">
            <a:spAutoFit/>
          </a:bodyPr>
          <a:lstStyle/>
          <a:p>
            <a:r>
              <a:rPr lang="mn-MN" sz="1500" i="1" dirty="0">
                <a:latin typeface="Times New Roman" pitchFamily="18" charset="0"/>
                <a:cs typeface="Times New Roman" pitchFamily="18" charset="0"/>
              </a:rPr>
              <a:t>Тэжээлийн залгуур</a:t>
            </a:r>
            <a:endParaRPr lang="en-US" sz="1500" i="1" dirty="0">
              <a:latin typeface="Times New Roman" pitchFamily="18" charset="0"/>
              <a:cs typeface="Times New Roman" pitchFamily="18" charset="0"/>
            </a:endParaRPr>
          </a:p>
        </p:txBody>
      </p:sp>
      <p:pic>
        <p:nvPicPr>
          <p:cNvPr id="28" name="Picture 27">
            <a:extLst>
              <a:ext uri="{FF2B5EF4-FFF2-40B4-BE49-F238E27FC236}">
                <a16:creationId xmlns:a16="http://schemas.microsoft.com/office/drawing/2014/main" xmlns="" id="{609F76E9-E1B8-455C-A3B0-571B04AF46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629"/>
          <a:stretch/>
        </p:blipFill>
        <p:spPr>
          <a:xfrm>
            <a:off x="4786085" y="1080299"/>
            <a:ext cx="4160745" cy="2578797"/>
          </a:xfrm>
          <a:prstGeom prst="rect">
            <a:avLst/>
          </a:prstGeom>
        </p:spPr>
      </p:pic>
      <p:sp>
        <p:nvSpPr>
          <p:cNvPr id="12" name="Title 1">
            <a:extLst>
              <a:ext uri="{FF2B5EF4-FFF2-40B4-BE49-F238E27FC236}">
                <a16:creationId xmlns:a16="http://schemas.microsoft.com/office/drawing/2014/main" xmlns="" id="{5F91FF10-03CF-4CB1-80C0-4CE8D01E9F28}"/>
              </a:ext>
            </a:extLst>
          </p:cNvPr>
          <p:cNvSpPr>
            <a:spLocks noGrp="1"/>
          </p:cNvSpPr>
          <p:nvPr>
            <p:ph type="title"/>
          </p:nvPr>
        </p:nvSpPr>
        <p:spPr>
          <a:xfrm>
            <a:off x="251520" y="122943"/>
            <a:ext cx="7074786" cy="543807"/>
          </a:xfrm>
        </p:spPr>
        <p:txBody>
          <a:bodyPr>
            <a:normAutofit/>
          </a:bodyPr>
          <a:lstStyle/>
          <a:p>
            <a:r>
              <a:rPr lang="mn-MN" sz="2100" dirty="0">
                <a:solidFill>
                  <a:schemeClr val="accent3">
                    <a:lumMod val="50000"/>
                  </a:schemeClr>
                </a:solidFill>
                <a:latin typeface="Times New Roman" pitchFamily="18" charset="0"/>
                <a:cs typeface="Times New Roman" pitchFamily="18" charset="0"/>
              </a:rPr>
              <a:t>САНАЛ ТООЛОХ ТӨХӨӨРӨМЖИЙН ИЖ БҮРДЭЛ</a:t>
            </a:r>
            <a:endParaRPr lang="en-US" sz="2100" dirty="0">
              <a:solidFill>
                <a:schemeClr val="accent3">
                  <a:lumMod val="50000"/>
                </a:schemeClr>
              </a:solidFill>
            </a:endParaRPr>
          </a:p>
        </p:txBody>
      </p:sp>
      <p:cxnSp>
        <p:nvCxnSpPr>
          <p:cNvPr id="13" name="Straight Connector 12">
            <a:extLst>
              <a:ext uri="{FF2B5EF4-FFF2-40B4-BE49-F238E27FC236}">
                <a16:creationId xmlns:a16="http://schemas.microsoft.com/office/drawing/2014/main" xmlns="" id="{5B193D5A-1228-4388-B6E6-1D19E5228731}"/>
              </a:ext>
            </a:extLst>
          </p:cNvPr>
          <p:cNvCxnSpPr>
            <a:cxnSpLocks/>
          </p:cNvCxnSpPr>
          <p:nvPr/>
        </p:nvCxnSpPr>
        <p:spPr>
          <a:xfrm flipV="1">
            <a:off x="338748" y="765694"/>
            <a:ext cx="6393492" cy="911"/>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3">
            <a:extLst>
              <a:ext uri="{FF2B5EF4-FFF2-40B4-BE49-F238E27FC236}">
                <a16:creationId xmlns:a16="http://schemas.microsoft.com/office/drawing/2014/main" xmlns="" id="{4E513116-D00E-432C-BE5A-4433B963168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a:stretch>
            <a:fillRect/>
          </a:stretch>
        </p:blipFill>
        <p:spPr bwMode="auto">
          <a:xfrm>
            <a:off x="249509" y="3944262"/>
            <a:ext cx="1458558" cy="1072469"/>
          </a:xfrm>
          <a:prstGeom prst="rect">
            <a:avLst/>
          </a:prstGeom>
          <a:noFill/>
          <a:ln w="9525">
            <a:noFill/>
            <a:miter lim="800000"/>
            <a:headEnd/>
            <a:tailEnd/>
          </a:ln>
          <a:effectLst/>
        </p:spPr>
      </p:pic>
      <p:pic>
        <p:nvPicPr>
          <p:cNvPr id="15" name="Picture 4">
            <a:extLst>
              <a:ext uri="{FF2B5EF4-FFF2-40B4-BE49-F238E27FC236}">
                <a16:creationId xmlns:a16="http://schemas.microsoft.com/office/drawing/2014/main" xmlns="" id="{6508D7AE-D077-4409-8694-2077BFD4221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a:stretch>
            <a:fillRect/>
          </a:stretch>
        </p:blipFill>
        <p:spPr bwMode="auto">
          <a:xfrm>
            <a:off x="1818707" y="3948088"/>
            <a:ext cx="1492518" cy="1072469"/>
          </a:xfrm>
          <a:prstGeom prst="rect">
            <a:avLst/>
          </a:prstGeom>
          <a:noFill/>
          <a:ln w="9525">
            <a:noFill/>
            <a:miter lim="800000"/>
            <a:headEnd/>
            <a:tailEnd/>
          </a:ln>
          <a:effectLst/>
        </p:spPr>
      </p:pic>
      <p:sp>
        <p:nvSpPr>
          <p:cNvPr id="18" name="Rectangle 17">
            <a:extLst>
              <a:ext uri="{FF2B5EF4-FFF2-40B4-BE49-F238E27FC236}">
                <a16:creationId xmlns:a16="http://schemas.microsoft.com/office/drawing/2014/main" xmlns="" id="{F727334F-E132-4293-8EB9-DD26AB5EE839}"/>
              </a:ext>
            </a:extLst>
          </p:cNvPr>
          <p:cNvSpPr/>
          <p:nvPr/>
        </p:nvSpPr>
        <p:spPr>
          <a:xfrm>
            <a:off x="3436452" y="4075270"/>
            <a:ext cx="4636295" cy="715581"/>
          </a:xfrm>
          <a:prstGeom prst="rect">
            <a:avLst/>
          </a:prstGeom>
        </p:spPr>
        <p:txBody>
          <a:bodyPr wrap="square" lIns="68580" tIns="34290" rIns="68580" bIns="34290">
            <a:spAutoFit/>
          </a:bodyPr>
          <a:lstStyle/>
          <a:p>
            <a:pPr>
              <a:buFont typeface="Arial" pitchFamily="34" charset="0"/>
              <a:buNone/>
            </a:pPr>
            <a:r>
              <a:rPr lang="mn-MN" b="1" i="1" dirty="0">
                <a:solidFill>
                  <a:srgbClr val="FF0000"/>
                </a:solidFill>
                <a:latin typeface="Times New Roman" pitchFamily="18" charset="0"/>
                <a:cs typeface="Times New Roman" pitchFamily="18" charset="0"/>
              </a:rPr>
              <a:t>Урьдчилан сэргийлэх</a:t>
            </a:r>
          </a:p>
          <a:p>
            <a:r>
              <a:rPr lang="mn-MN" dirty="0">
                <a:latin typeface="Times New Roman" pitchFamily="18" charset="0"/>
                <a:cs typeface="Times New Roman" pitchFamily="18" charset="0"/>
              </a:rPr>
              <a:t>Тэжээлийн залгуур хувиргагчийг хэрэглэх </a:t>
            </a:r>
            <a:r>
              <a:rPr lang="mn-MN" dirty="0" err="1">
                <a:latin typeface="Times New Roman" pitchFamily="18" charset="0"/>
                <a:cs typeface="Times New Roman" pitchFamily="18" charset="0"/>
              </a:rPr>
              <a:t>СТТ</a:t>
            </a:r>
            <a:r>
              <a:rPr lang="mn-MN" dirty="0">
                <a:latin typeface="Times New Roman" pitchFamily="18" charset="0"/>
                <a:cs typeface="Times New Roman" pitchFamily="18" charset="0"/>
              </a:rPr>
              <a:t>-ийн уртасгагчид зөвхөн </a:t>
            </a:r>
            <a:r>
              <a:rPr lang="mn-MN" dirty="0" err="1">
                <a:latin typeface="Times New Roman" pitchFamily="18" charset="0"/>
                <a:cs typeface="Times New Roman" pitchFamily="18" charset="0"/>
              </a:rPr>
              <a:t>СТТ</a:t>
            </a:r>
            <a:r>
              <a:rPr lang="mn-MN" dirty="0">
                <a:latin typeface="Times New Roman" pitchFamily="18" charset="0"/>
                <a:cs typeface="Times New Roman" pitchFamily="18" charset="0"/>
              </a:rPr>
              <a:t>-ийг залгах</a:t>
            </a:r>
          </a:p>
        </p:txBody>
      </p:sp>
    </p:spTree>
    <p:extLst>
      <p:ext uri="{BB962C8B-B14F-4D97-AF65-F5344CB8AC3E}">
        <p14:creationId xmlns:p14="http://schemas.microsoft.com/office/powerpoint/2010/main" val="891642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764BB0F-F6D4-4C5C-BEA3-594EAB81B0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87" t="39258" r="12946" b="-369"/>
          <a:stretch/>
        </p:blipFill>
        <p:spPr>
          <a:xfrm>
            <a:off x="-72516" y="0"/>
            <a:ext cx="9216516" cy="5160120"/>
          </a:xfrm>
          <a:prstGeom prst="rect">
            <a:avLst/>
          </a:prstGeom>
        </p:spPr>
      </p:pic>
      <p:sp>
        <p:nvSpPr>
          <p:cNvPr id="10" name="Title 1"/>
          <p:cNvSpPr txBox="1">
            <a:spLocks/>
          </p:cNvSpPr>
          <p:nvPr/>
        </p:nvSpPr>
        <p:spPr>
          <a:xfrm>
            <a:off x="2330751" y="-182556"/>
            <a:ext cx="4293477" cy="2052228"/>
          </a:xfrm>
          <a:prstGeom prst="rect">
            <a:avLst/>
          </a:prstGeom>
        </p:spPr>
        <p:style>
          <a:lnRef idx="2">
            <a:schemeClr val="accent4"/>
          </a:lnRef>
          <a:fillRef idx="1">
            <a:schemeClr val="lt1"/>
          </a:fillRef>
          <a:effectRef idx="0">
            <a:schemeClr val="accent4"/>
          </a:effectRef>
          <a:fontRef idx="minor">
            <a:schemeClr val="dk1"/>
          </a:fontRef>
        </p:style>
        <p:txBody>
          <a:bodyPr vert="horz" lIns="68580" tIns="34290" rIns="68580" bIns="34290" rtlCol="0" anchor="ctr">
            <a:normAutofit/>
          </a:bodyPr>
          <a:lstStyle/>
          <a:p>
            <a:pPr algn="ctr">
              <a:spcBef>
                <a:spcPct val="0"/>
              </a:spcBef>
              <a:defRPr/>
            </a:pPr>
            <a:r>
              <a:rPr lang="mn-MN" sz="3000" b="1" dirty="0">
                <a:solidFill>
                  <a:schemeClr val="accent3">
                    <a:lumMod val="50000"/>
                  </a:schemeClr>
                </a:solidFill>
                <a:latin typeface="Times New Roman" pitchFamily="18" charset="0"/>
                <a:ea typeface="+mj-ea"/>
                <a:cs typeface="Times New Roman" pitchFamily="18" charset="0"/>
              </a:rPr>
              <a:t>САНАЛЫН ХАЙРЦАГ</a:t>
            </a:r>
            <a:endParaRPr lang="en-US" sz="3000" dirty="0">
              <a:solidFill>
                <a:schemeClr val="accent3">
                  <a:lumMod val="50000"/>
                </a:schemeClr>
              </a:solidFill>
              <a:latin typeface="+mj-lt"/>
              <a:ea typeface="+mj-ea"/>
              <a:cs typeface="+mj-cs"/>
            </a:endParaRPr>
          </a:p>
        </p:txBody>
      </p:sp>
    </p:spTree>
    <p:extLst>
      <p:ext uri="{BB962C8B-B14F-4D97-AF65-F5344CB8AC3E}">
        <p14:creationId xmlns:p14="http://schemas.microsoft.com/office/powerpoint/2010/main" val="1575814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8A9F2FF-BF48-4257-A9C6-12E18096B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19" y="519522"/>
            <a:ext cx="6745835" cy="4785375"/>
          </a:xfrm>
          <a:prstGeom prst="rect">
            <a:avLst/>
          </a:prstGeom>
        </p:spPr>
      </p:pic>
      <p:pic>
        <p:nvPicPr>
          <p:cNvPr id="7" name="Picture 3" descr=" саналын хайрцаг"/>
          <p:cNvPicPr>
            <a:picLocks noChangeAspect="1" noChangeArrowheads="1"/>
          </p:cNvPicPr>
          <p:nvPr/>
        </p:nvPicPr>
        <p:blipFill>
          <a:blip r:embed="rId3"/>
          <a:srcRect/>
          <a:stretch>
            <a:fillRect/>
          </a:stretch>
        </p:blipFill>
        <p:spPr bwMode="auto">
          <a:xfrm>
            <a:off x="4139952" y="1977684"/>
            <a:ext cx="4923944" cy="2754306"/>
          </a:xfrm>
          <a:prstGeom prst="rect">
            <a:avLst/>
          </a:prstGeom>
          <a:noFill/>
          <a:ln w="9525">
            <a:noFill/>
            <a:miter lim="800000"/>
            <a:headEnd/>
            <a:tailEnd/>
          </a:ln>
        </p:spPr>
      </p:pic>
      <p:sp>
        <p:nvSpPr>
          <p:cNvPr id="4" name="Rectangle 3">
            <a:extLst>
              <a:ext uri="{FF2B5EF4-FFF2-40B4-BE49-F238E27FC236}">
                <a16:creationId xmlns:a16="http://schemas.microsoft.com/office/drawing/2014/main" xmlns="" id="{6C2984F5-9716-4921-B0D7-B7C0DB5FF75A}"/>
              </a:ext>
            </a:extLst>
          </p:cNvPr>
          <p:cNvSpPr/>
          <p:nvPr/>
        </p:nvSpPr>
        <p:spPr>
          <a:xfrm>
            <a:off x="4374628" y="199589"/>
            <a:ext cx="4454591" cy="1577355"/>
          </a:xfrm>
          <a:prstGeom prst="rect">
            <a:avLst/>
          </a:prstGeom>
        </p:spPr>
        <p:txBody>
          <a:bodyPr wrap="square" lIns="68580" tIns="34290" rIns="68580" bIns="34290">
            <a:spAutoFit/>
          </a:bodyPr>
          <a:lstStyle/>
          <a:p>
            <a:pPr algn="just"/>
            <a:r>
              <a:rPr lang="mn-MN" sz="2100" baseline="30000" dirty="0">
                <a:latin typeface="Times New Roman" panose="02020603050405020304" pitchFamily="18" charset="0"/>
              </a:rPr>
              <a:t>Санал тоолох төхөөрөмж нь тусгай зориулалтын саналын хайрцаг дээр байрлах бөгөөд уг хайрцаг нь хоёр тасалгаатай. Үүнд</a:t>
            </a:r>
            <a:r>
              <a:rPr lang="en-US" sz="2100" baseline="30000" dirty="0">
                <a:latin typeface="Times New Roman" panose="02020603050405020304" pitchFamily="18" charset="0"/>
              </a:rPr>
              <a:t>:</a:t>
            </a:r>
          </a:p>
          <a:p>
            <a:pPr lvl="1" algn="just"/>
            <a:r>
              <a:rPr lang="mn-MN" sz="2100" baseline="30000" dirty="0">
                <a:latin typeface="Times New Roman" panose="02020603050405020304" pitchFamily="18" charset="0"/>
              </a:rPr>
              <a:t>- Төхөөрөмжид уншигдсан саналын хуудас хадгалах үндсэн тасалгаа</a:t>
            </a:r>
          </a:p>
          <a:p>
            <a:pPr lvl="1" algn="just"/>
            <a:r>
              <a:rPr lang="mn-MN" sz="2100" baseline="30000" dirty="0">
                <a:latin typeface="Times New Roman" panose="02020603050405020304" pitchFamily="18" charset="0"/>
              </a:rPr>
              <a:t>- Төхөөрөмжийн үйл ажиллагаа түр хугацаанд доголдсон тохиолдолд ашиглах нөөц тасалгаа.</a:t>
            </a:r>
          </a:p>
        </p:txBody>
      </p:sp>
      <p:sp>
        <p:nvSpPr>
          <p:cNvPr id="5" name="Title 1">
            <a:extLst>
              <a:ext uri="{FF2B5EF4-FFF2-40B4-BE49-F238E27FC236}">
                <a16:creationId xmlns:a16="http://schemas.microsoft.com/office/drawing/2014/main" xmlns="" id="{8C2D7F03-4922-45DB-9246-6E6027E8D8F3}"/>
              </a:ext>
            </a:extLst>
          </p:cNvPr>
          <p:cNvSpPr>
            <a:spLocks noGrp="1"/>
          </p:cNvSpPr>
          <p:nvPr>
            <p:ph type="title"/>
          </p:nvPr>
        </p:nvSpPr>
        <p:spPr>
          <a:xfrm>
            <a:off x="251520" y="122943"/>
            <a:ext cx="3456384" cy="557686"/>
          </a:xfrm>
        </p:spPr>
        <p:txBody>
          <a:bodyPr>
            <a:normAutofit/>
          </a:bodyPr>
          <a:lstStyle/>
          <a:p>
            <a:r>
              <a:rPr lang="mn-MN" sz="2100" dirty="0">
                <a:solidFill>
                  <a:schemeClr val="accent3">
                    <a:lumMod val="50000"/>
                  </a:schemeClr>
                </a:solidFill>
                <a:latin typeface="Times New Roman" pitchFamily="18" charset="0"/>
                <a:cs typeface="Times New Roman" pitchFamily="18" charset="0"/>
              </a:rPr>
              <a:t>САНАЛЫН ХАЙРЦАГ</a:t>
            </a:r>
            <a:endParaRPr lang="en-US" sz="2100" dirty="0">
              <a:solidFill>
                <a:schemeClr val="accent3">
                  <a:lumMod val="50000"/>
                </a:schemeClr>
              </a:solidFill>
            </a:endParaRPr>
          </a:p>
        </p:txBody>
      </p:sp>
      <p:cxnSp>
        <p:nvCxnSpPr>
          <p:cNvPr id="6" name="Straight Connector 5">
            <a:extLst>
              <a:ext uri="{FF2B5EF4-FFF2-40B4-BE49-F238E27FC236}">
                <a16:creationId xmlns:a16="http://schemas.microsoft.com/office/drawing/2014/main" xmlns="" id="{C2687507-CD2E-4025-968D-B5D594A43ABF}"/>
              </a:ext>
            </a:extLst>
          </p:cNvPr>
          <p:cNvCxnSpPr>
            <a:cxnSpLocks/>
          </p:cNvCxnSpPr>
          <p:nvPr/>
        </p:nvCxnSpPr>
        <p:spPr>
          <a:xfrm flipV="1">
            <a:off x="269022" y="520434"/>
            <a:ext cx="2898823" cy="1"/>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06285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03336C6-8978-440D-8C89-73EBBCB09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648" y="855730"/>
            <a:ext cx="6937070" cy="4921034"/>
          </a:xfrm>
          <a:prstGeom prst="rect">
            <a:avLst/>
          </a:prstGeom>
        </p:spPr>
      </p:pic>
      <p:sp>
        <p:nvSpPr>
          <p:cNvPr id="7" name="Text Placeholder 6"/>
          <p:cNvSpPr>
            <a:spLocks noGrp="1"/>
          </p:cNvSpPr>
          <p:nvPr>
            <p:ph type="body" idx="1"/>
          </p:nvPr>
        </p:nvSpPr>
        <p:spPr>
          <a:xfrm>
            <a:off x="-72516" y="573528"/>
            <a:ext cx="5593663" cy="479822"/>
          </a:xfrm>
        </p:spPr>
        <p:txBody>
          <a:bodyPr>
            <a:normAutofit lnSpcReduction="10000"/>
          </a:bodyPr>
          <a:lstStyle/>
          <a:p>
            <a:pPr marL="342900" indent="-342900" algn="ctr">
              <a:buFont typeface="Wingdings" panose="05000000000000000000" pitchFamily="2" charset="2"/>
              <a:buChar char="q"/>
            </a:pPr>
            <a:r>
              <a:rPr lang="mn-MN" sz="1700" dirty="0">
                <a:solidFill>
                  <a:schemeClr val="accent3">
                    <a:lumMod val="50000"/>
                  </a:schemeClr>
                </a:solidFill>
                <a:latin typeface="Times New Roman" pitchFamily="18" charset="0"/>
                <a:cs typeface="Times New Roman" pitchFamily="18" charset="0"/>
              </a:rPr>
              <a:t>ӨГӨГДӨЛ ДАМЖУУЛАХ МОДЕМУУД /</a:t>
            </a:r>
            <a:r>
              <a:rPr lang="en-US" sz="1700" dirty="0">
                <a:solidFill>
                  <a:schemeClr val="accent3">
                    <a:lumMod val="50000"/>
                  </a:schemeClr>
                </a:solidFill>
                <a:latin typeface="Times New Roman" pitchFamily="18" charset="0"/>
                <a:cs typeface="Times New Roman" pitchFamily="18" charset="0"/>
              </a:rPr>
              <a:t>GSM/</a:t>
            </a:r>
            <a:endParaRPr lang="mn-MN" sz="1700" dirty="0">
              <a:solidFill>
                <a:schemeClr val="accent3">
                  <a:lumMod val="50000"/>
                </a:schemeClr>
              </a:solidFill>
              <a:latin typeface="Times New Roman" pitchFamily="18" charset="0"/>
              <a:cs typeface="Times New Roman" pitchFamily="18" charset="0"/>
            </a:endParaRPr>
          </a:p>
        </p:txBody>
      </p:sp>
      <p:sp>
        <p:nvSpPr>
          <p:cNvPr id="11" name="Title 1">
            <a:extLst>
              <a:ext uri="{FF2B5EF4-FFF2-40B4-BE49-F238E27FC236}">
                <a16:creationId xmlns:a16="http://schemas.microsoft.com/office/drawing/2014/main" xmlns="" id="{0DC69AE2-0C2B-446E-AD73-71130B69264C}"/>
              </a:ext>
            </a:extLst>
          </p:cNvPr>
          <p:cNvSpPr>
            <a:spLocks noGrp="1"/>
          </p:cNvSpPr>
          <p:nvPr>
            <p:ph type="title"/>
          </p:nvPr>
        </p:nvSpPr>
        <p:spPr>
          <a:xfrm>
            <a:off x="251520" y="77856"/>
            <a:ext cx="7074786" cy="512694"/>
          </a:xfrm>
        </p:spPr>
        <p:txBody>
          <a:bodyPr>
            <a:normAutofit/>
          </a:bodyPr>
          <a:lstStyle/>
          <a:p>
            <a:r>
              <a:rPr lang="mn-MN" sz="2100" dirty="0">
                <a:solidFill>
                  <a:schemeClr val="accent3">
                    <a:lumMod val="50000"/>
                  </a:schemeClr>
                </a:solidFill>
                <a:latin typeface="Times New Roman" pitchFamily="18" charset="0"/>
                <a:cs typeface="Times New Roman" pitchFamily="18" charset="0"/>
              </a:rPr>
              <a:t>САНАЛ ТООЛОХ ТӨХӨӨРӨМЖИЙН ИЖ БҮРДЭЛ</a:t>
            </a:r>
            <a:endParaRPr lang="en-US" sz="2100" dirty="0">
              <a:solidFill>
                <a:schemeClr val="accent3">
                  <a:lumMod val="50000"/>
                </a:schemeClr>
              </a:solidFill>
            </a:endParaRPr>
          </a:p>
        </p:txBody>
      </p:sp>
      <p:cxnSp>
        <p:nvCxnSpPr>
          <p:cNvPr id="12" name="Straight Connector 11">
            <a:extLst>
              <a:ext uri="{FF2B5EF4-FFF2-40B4-BE49-F238E27FC236}">
                <a16:creationId xmlns:a16="http://schemas.microsoft.com/office/drawing/2014/main" xmlns="" id="{62CD5B7B-5928-430F-AD69-EE8AC4B5A59B}"/>
              </a:ext>
            </a:extLst>
          </p:cNvPr>
          <p:cNvCxnSpPr>
            <a:cxnSpLocks/>
          </p:cNvCxnSpPr>
          <p:nvPr/>
        </p:nvCxnSpPr>
        <p:spPr>
          <a:xfrm flipV="1">
            <a:off x="338748" y="568207"/>
            <a:ext cx="6393492" cy="911"/>
          </a:xfrm>
          <a:prstGeom prst="line">
            <a:avLst/>
          </a:prstGeom>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xmlns="" id="{DE83241B-84C5-4175-8EC4-8391B419DB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47"/>
          <a:stretch/>
        </p:blipFill>
        <p:spPr>
          <a:xfrm>
            <a:off x="4343501" y="2460283"/>
            <a:ext cx="4680012" cy="2617839"/>
          </a:xfrm>
          <a:prstGeom prst="rect">
            <a:avLst/>
          </a:prstGeom>
        </p:spPr>
      </p:pic>
      <p:pic>
        <p:nvPicPr>
          <p:cNvPr id="18" name="Picture 17">
            <a:extLst>
              <a:ext uri="{FF2B5EF4-FFF2-40B4-BE49-F238E27FC236}">
                <a16:creationId xmlns:a16="http://schemas.microsoft.com/office/drawing/2014/main" xmlns="" id="{F8FB3C76-69EB-4613-9405-BE121201F8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9" t="12954" r="16319" b="15896"/>
          <a:stretch/>
        </p:blipFill>
        <p:spPr>
          <a:xfrm>
            <a:off x="6678234" y="1477103"/>
            <a:ext cx="2214246" cy="1483545"/>
          </a:xfrm>
          <a:prstGeom prst="rect">
            <a:avLst/>
          </a:prstGeom>
          <a:ln w="57150">
            <a:solidFill>
              <a:schemeClr val="bg1"/>
            </a:solidFill>
          </a:ln>
        </p:spPr>
      </p:pic>
      <p:pic>
        <p:nvPicPr>
          <p:cNvPr id="3" name="Picture 2">
            <a:extLst>
              <a:ext uri="{FF2B5EF4-FFF2-40B4-BE49-F238E27FC236}">
                <a16:creationId xmlns:a16="http://schemas.microsoft.com/office/drawing/2014/main" xmlns="" id="{DDED32BC-DF42-4D9E-875B-B06C67BE20CD}"/>
              </a:ext>
            </a:extLst>
          </p:cNvPr>
          <p:cNvPicPr>
            <a:picLocks noChangeAspect="1"/>
          </p:cNvPicPr>
          <p:nvPr/>
        </p:nvPicPr>
        <p:blipFill rotWithShape="1">
          <a:blip r:embed="rId6">
            <a:extLst>
              <a:ext uri="{28A0092B-C50C-407E-A947-70E740481C1C}">
                <a14:useLocalDpi xmlns:a14="http://schemas.microsoft.com/office/drawing/2010/main" val="0"/>
              </a:ext>
            </a:extLst>
          </a:blip>
          <a:srcRect t="32482" b="32818"/>
          <a:stretch/>
        </p:blipFill>
        <p:spPr>
          <a:xfrm>
            <a:off x="2411759" y="1701422"/>
            <a:ext cx="864096" cy="299832"/>
          </a:xfrm>
          <a:prstGeom prst="rect">
            <a:avLst/>
          </a:prstGeom>
        </p:spPr>
      </p:pic>
      <p:pic>
        <p:nvPicPr>
          <p:cNvPr id="8" name="Picture 7">
            <a:extLst>
              <a:ext uri="{FF2B5EF4-FFF2-40B4-BE49-F238E27FC236}">
                <a16:creationId xmlns:a16="http://schemas.microsoft.com/office/drawing/2014/main" xmlns="" id="{EE4B810F-5679-4B93-B265-F4AF0226FD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1760" y="1380101"/>
            <a:ext cx="898199" cy="249247"/>
          </a:xfrm>
          <a:prstGeom prst="rect">
            <a:avLst/>
          </a:prstGeom>
        </p:spPr>
      </p:pic>
      <p:pic>
        <p:nvPicPr>
          <p:cNvPr id="15" name="Picture 14">
            <a:extLst>
              <a:ext uri="{FF2B5EF4-FFF2-40B4-BE49-F238E27FC236}">
                <a16:creationId xmlns:a16="http://schemas.microsoft.com/office/drawing/2014/main" xmlns="" id="{42509842-0503-494D-B293-1A860D336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3770" y="1430778"/>
            <a:ext cx="1289354" cy="479822"/>
          </a:xfrm>
          <a:prstGeom prst="rect">
            <a:avLst/>
          </a:prstGeom>
        </p:spPr>
      </p:pic>
    </p:spTree>
    <p:extLst>
      <p:ext uri="{BB962C8B-B14F-4D97-AF65-F5344CB8AC3E}">
        <p14:creationId xmlns:p14="http://schemas.microsoft.com/office/powerpoint/2010/main" val="3373750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28601" y="720328"/>
            <a:ext cx="2133600" cy="479822"/>
          </a:xfrm>
        </p:spPr>
        <p:txBody>
          <a:bodyPr>
            <a:normAutofit lnSpcReduction="10000"/>
          </a:bodyPr>
          <a:lstStyle/>
          <a:p>
            <a:pPr algn="ctr"/>
            <a:r>
              <a:rPr lang="mn-MN" sz="1700" dirty="0">
                <a:solidFill>
                  <a:schemeClr val="accent3">
                    <a:lumMod val="50000"/>
                  </a:schemeClr>
                </a:solidFill>
                <a:latin typeface="Times New Roman" pitchFamily="18" charset="0"/>
                <a:cs typeface="Times New Roman" pitchFamily="18" charset="0"/>
              </a:rPr>
              <a:t>НӨӨЦ ТЭЖЭЭЛ</a:t>
            </a:r>
            <a:endParaRPr lang="en-US" sz="1700" dirty="0">
              <a:solidFill>
                <a:schemeClr val="accent3">
                  <a:lumMod val="50000"/>
                </a:schemeClr>
              </a:solidFill>
              <a:latin typeface="Times New Roman" pitchFamily="18" charset="0"/>
              <a:cs typeface="Times New Roman" pitchFamily="18" charset="0"/>
            </a:endParaRPr>
          </a:p>
        </p:txBody>
      </p:sp>
      <p:sp>
        <p:nvSpPr>
          <p:cNvPr id="6" name="Content Placeholder 5"/>
          <p:cNvSpPr>
            <a:spLocks noGrp="1"/>
          </p:cNvSpPr>
          <p:nvPr>
            <p:ph sz="half" idx="2"/>
          </p:nvPr>
        </p:nvSpPr>
        <p:spPr>
          <a:xfrm>
            <a:off x="2590800" y="789552"/>
            <a:ext cx="6545915" cy="390165"/>
          </a:xfrm>
        </p:spPr>
        <p:txBody>
          <a:bodyPr>
            <a:normAutofit fontScale="85000" lnSpcReduction="20000"/>
          </a:bodyPr>
          <a:lstStyle/>
          <a:p>
            <a:pPr lvl="0"/>
            <a:r>
              <a:rPr lang="mn-MN" sz="1700" i="1" dirty="0">
                <a:latin typeface="Times New Roman" pitchFamily="18" charset="0"/>
                <a:cs typeface="Times New Roman" pitchFamily="18" charset="0"/>
              </a:rPr>
              <a:t>Цахилгаан тасалдсан, доголдсон тохиолдолд ашиглагдана.</a:t>
            </a:r>
            <a:endParaRPr lang="en-US" sz="1700" i="1" dirty="0">
              <a:latin typeface="Times New Roman" pitchFamily="18" charset="0"/>
              <a:cs typeface="Times New Roman" pitchFamily="18" charset="0"/>
            </a:endParaRPr>
          </a:p>
          <a:p>
            <a:endParaRPr lang="en-US" sz="1700" dirty="0">
              <a:solidFill>
                <a:schemeClr val="tx2">
                  <a:lumMod val="75000"/>
                </a:schemeClr>
              </a:solidFill>
              <a:latin typeface="Times New Roman" pitchFamily="18" charset="0"/>
              <a:cs typeface="Times New Roman" pitchFamily="18" charset="0"/>
            </a:endParaRPr>
          </a:p>
        </p:txBody>
      </p:sp>
      <p:pic>
        <p:nvPicPr>
          <p:cNvPr id="8" name="Picture 7" descr="C:\Users\Stephen\Documents\Contracting\Dominion\QRGs\Mongolia\ICP and battery setup\battery 2.JPG">
            <a:extLst>
              <a:ext uri="{FF2B5EF4-FFF2-40B4-BE49-F238E27FC236}">
                <a16:creationId xmlns:a16="http://schemas.microsoft.com/office/drawing/2014/main" xmlns="" id="{498B9950-E92D-4E65-950D-75060A5CF3BE}"/>
              </a:ext>
            </a:extLst>
          </p:cNvPr>
          <p:cNvPicPr/>
          <p:nvPr/>
        </p:nvPicPr>
        <p:blipFill rotWithShape="1">
          <a:blip r:embed="rId3" cstate="print">
            <a:extLst>
              <a:ext uri="{28A0092B-C50C-407E-A947-70E740481C1C}">
                <a14:useLocalDpi xmlns:a14="http://schemas.microsoft.com/office/drawing/2010/main" val="0"/>
              </a:ext>
            </a:extLst>
          </a:blip>
          <a:srcRect b="29577"/>
          <a:stretch/>
        </p:blipFill>
        <p:spPr bwMode="auto">
          <a:xfrm>
            <a:off x="458075" y="1202665"/>
            <a:ext cx="2217719" cy="1371743"/>
          </a:xfrm>
          <a:prstGeom prst="rect">
            <a:avLst/>
          </a:prstGeom>
          <a:noFill/>
          <a:ln>
            <a:noFill/>
          </a:ln>
        </p:spPr>
      </p:pic>
      <p:pic>
        <p:nvPicPr>
          <p:cNvPr id="9" name="Picture 8" descr="C:\Users\Stephen\Documents\Contracting\Dominion\QRGs\Mongolia\ICP and battery setup\image015.jpg">
            <a:extLst>
              <a:ext uri="{FF2B5EF4-FFF2-40B4-BE49-F238E27FC236}">
                <a16:creationId xmlns:a16="http://schemas.microsoft.com/office/drawing/2014/main" xmlns="" id="{EA061A76-B88C-4577-8135-C8002527B45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075" y="3053443"/>
            <a:ext cx="2217719" cy="1545935"/>
          </a:xfrm>
          <a:prstGeom prst="rect">
            <a:avLst/>
          </a:prstGeom>
          <a:noFill/>
          <a:ln>
            <a:noFill/>
          </a:ln>
        </p:spPr>
      </p:pic>
      <p:sp>
        <p:nvSpPr>
          <p:cNvPr id="11" name="Rectangle 10">
            <a:extLst>
              <a:ext uri="{FF2B5EF4-FFF2-40B4-BE49-F238E27FC236}">
                <a16:creationId xmlns:a16="http://schemas.microsoft.com/office/drawing/2014/main" xmlns="" id="{21039B0C-CCB5-4629-83F9-724E0270970F}"/>
              </a:ext>
            </a:extLst>
          </p:cNvPr>
          <p:cNvSpPr/>
          <p:nvPr/>
        </p:nvSpPr>
        <p:spPr>
          <a:xfrm>
            <a:off x="1566934" y="2558053"/>
            <a:ext cx="1178688" cy="300083"/>
          </a:xfrm>
          <a:prstGeom prst="rect">
            <a:avLst/>
          </a:prstGeom>
        </p:spPr>
        <p:txBody>
          <a:bodyPr wrap="none" lIns="68580" tIns="34290" rIns="68580" bIns="34290">
            <a:spAutoFit/>
          </a:bodyPr>
          <a:lstStyle/>
          <a:p>
            <a:r>
              <a:rPr lang="en-US" sz="1500" dirty="0">
                <a:latin typeface="Times New Roman" pitchFamily="18" charset="0"/>
                <a:cs typeface="Times New Roman" pitchFamily="18" charset="0"/>
              </a:rPr>
              <a:t>Н</a:t>
            </a:r>
            <a:r>
              <a:rPr lang="mn-MN" sz="1500" dirty="0">
                <a:latin typeface="Times New Roman" pitchFamily="18" charset="0"/>
                <a:cs typeface="Times New Roman" pitchFamily="18" charset="0"/>
              </a:rPr>
              <a:t>өөц тэжээл</a:t>
            </a:r>
            <a:endParaRPr lang="en-US" sz="1500" dirty="0">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xmlns="" id="{633FAB30-F37F-4750-92D8-18BD55F4CA9D}"/>
              </a:ext>
            </a:extLst>
          </p:cNvPr>
          <p:cNvSpPr/>
          <p:nvPr/>
        </p:nvSpPr>
        <p:spPr>
          <a:xfrm>
            <a:off x="637833" y="4599377"/>
            <a:ext cx="2032768" cy="300083"/>
          </a:xfrm>
          <a:prstGeom prst="rect">
            <a:avLst/>
          </a:prstGeom>
        </p:spPr>
        <p:txBody>
          <a:bodyPr wrap="none" lIns="68580" tIns="34290" rIns="68580" bIns="34290">
            <a:spAutoFit/>
          </a:bodyPr>
          <a:lstStyle/>
          <a:p>
            <a:r>
              <a:rPr lang="en-US" sz="1500" dirty="0">
                <a:latin typeface="Times New Roman" pitchFamily="18" charset="0"/>
                <a:cs typeface="Times New Roman" pitchFamily="18" charset="0"/>
              </a:rPr>
              <a:t>Н</a:t>
            </a:r>
            <a:r>
              <a:rPr lang="mn-MN" sz="1500" dirty="0">
                <a:latin typeface="Times New Roman" pitchFamily="18" charset="0"/>
                <a:cs typeface="Times New Roman" pitchFamily="18" charset="0"/>
              </a:rPr>
              <a:t>өөц тэжээлийг залгах</a:t>
            </a:r>
            <a:endParaRPr lang="en-US" sz="1500" dirty="0">
              <a:latin typeface="Times New Roman" pitchFamily="18" charset="0"/>
              <a:cs typeface="Times New Roman" pitchFamily="18" charset="0"/>
            </a:endParaRPr>
          </a:p>
        </p:txBody>
      </p:sp>
      <p:sp>
        <p:nvSpPr>
          <p:cNvPr id="14" name="Title 1">
            <a:extLst>
              <a:ext uri="{FF2B5EF4-FFF2-40B4-BE49-F238E27FC236}">
                <a16:creationId xmlns:a16="http://schemas.microsoft.com/office/drawing/2014/main" xmlns="" id="{3B9B363E-3459-4FBE-8E30-64DE3162BB6E}"/>
              </a:ext>
            </a:extLst>
          </p:cNvPr>
          <p:cNvSpPr>
            <a:spLocks noGrp="1"/>
          </p:cNvSpPr>
          <p:nvPr>
            <p:ph type="title"/>
          </p:nvPr>
        </p:nvSpPr>
        <p:spPr>
          <a:xfrm>
            <a:off x="293897" y="87474"/>
            <a:ext cx="7074786" cy="579276"/>
          </a:xfrm>
        </p:spPr>
        <p:txBody>
          <a:bodyPr>
            <a:normAutofit/>
          </a:bodyPr>
          <a:lstStyle/>
          <a:p>
            <a:r>
              <a:rPr lang="mn-MN" sz="2100" dirty="0">
                <a:solidFill>
                  <a:schemeClr val="accent3">
                    <a:lumMod val="50000"/>
                  </a:schemeClr>
                </a:solidFill>
                <a:latin typeface="Times New Roman" pitchFamily="18" charset="0"/>
                <a:cs typeface="Times New Roman" pitchFamily="18" charset="0"/>
              </a:rPr>
              <a:t>САНАЛ ТООЛОХ ТӨХӨӨРӨМЖИЙН ИЖ БҮРДЭЛ</a:t>
            </a:r>
            <a:endParaRPr lang="en-US" sz="2100" dirty="0">
              <a:solidFill>
                <a:schemeClr val="accent3">
                  <a:lumMod val="50000"/>
                </a:schemeClr>
              </a:solidFill>
            </a:endParaRPr>
          </a:p>
        </p:txBody>
      </p:sp>
      <p:cxnSp>
        <p:nvCxnSpPr>
          <p:cNvPr id="16" name="Straight Connector 15">
            <a:extLst>
              <a:ext uri="{FF2B5EF4-FFF2-40B4-BE49-F238E27FC236}">
                <a16:creationId xmlns:a16="http://schemas.microsoft.com/office/drawing/2014/main" xmlns="" id="{3C9CA372-0DED-4E9D-A294-1D54A9F8CE7F}"/>
              </a:ext>
            </a:extLst>
          </p:cNvPr>
          <p:cNvCxnSpPr>
            <a:cxnSpLocks/>
          </p:cNvCxnSpPr>
          <p:nvPr/>
        </p:nvCxnSpPr>
        <p:spPr>
          <a:xfrm flipV="1">
            <a:off x="338748" y="765694"/>
            <a:ext cx="6393492" cy="911"/>
          </a:xfrm>
          <a:prstGeom prst="line">
            <a:avLst/>
          </a:prstGeom>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xmlns="" id="{C86BAB82-D373-47C8-A622-7867B956D6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5494" y="1207210"/>
            <a:ext cx="4103334" cy="3848816"/>
          </a:xfrm>
          <a:prstGeom prst="rect">
            <a:avLst/>
          </a:prstGeom>
        </p:spPr>
      </p:pic>
    </p:spTree>
    <p:extLst>
      <p:ext uri="{BB962C8B-B14F-4D97-AF65-F5344CB8AC3E}">
        <p14:creationId xmlns:p14="http://schemas.microsoft.com/office/powerpoint/2010/main" val="78119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2050" name="Picture 2" descr="D:\IMAGES\сэтгүүл 2020\Шигшсэн зураг\_MG_7926.jpg"/>
          <p:cNvPicPr>
            <a:picLocks noChangeAspect="1" noChangeArrowheads="1"/>
          </p:cNvPicPr>
          <p:nvPr/>
        </p:nvPicPr>
        <p:blipFill rotWithShape="1">
          <a:blip r:embed="rId3">
            <a:extLst>
              <a:ext uri="{28A0092B-C50C-407E-A947-70E740481C1C}">
                <a14:useLocalDpi xmlns:a14="http://schemas.microsoft.com/office/drawing/2010/main" val="0"/>
              </a:ext>
            </a:extLst>
          </a:blip>
          <a:srcRect l="30539"/>
          <a:stretch/>
        </p:blipFill>
        <p:spPr bwMode="auto">
          <a:xfrm>
            <a:off x="5410200" y="0"/>
            <a:ext cx="5337756" cy="5391150"/>
          </a:xfrm>
          <a:prstGeom prst="rect">
            <a:avLst/>
          </a:prstGeom>
          <a:noFill/>
          <a:extLst>
            <a:ext uri="{909E8E84-426E-40DD-AFC4-6F175D3DCCD1}">
              <a14:hiddenFill xmlns:a14="http://schemas.microsoft.com/office/drawing/2010/main">
                <a:solidFill>
                  <a:srgbClr val="FFFFFF"/>
                </a:solidFill>
              </a14:hiddenFill>
            </a:ext>
          </a:extLst>
        </p:spPr>
      </p:pic>
      <p:sp>
        <p:nvSpPr>
          <p:cNvPr id="163" name="Google Shape;163;p27"/>
          <p:cNvSpPr/>
          <p:nvPr/>
        </p:nvSpPr>
        <p:spPr>
          <a:xfrm>
            <a:off x="4819650" y="1577400"/>
            <a:ext cx="1047750" cy="1988700"/>
          </a:xfrm>
          <a:prstGeom prst="rect">
            <a:avLst/>
          </a:prstGeom>
          <a:solidFill>
            <a:srgbClr val="CFC3AC">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7"/>
          <p:cNvSpPr txBox="1">
            <a:spLocks noGrp="1"/>
          </p:cNvSpPr>
          <p:nvPr>
            <p:ph type="subTitle" idx="1"/>
          </p:nvPr>
        </p:nvSpPr>
        <p:spPr>
          <a:xfrm flipH="1">
            <a:off x="362100" y="1577400"/>
            <a:ext cx="4286100" cy="1170000"/>
          </a:xfrm>
          <a:prstGeom prst="rect">
            <a:avLst/>
          </a:prstGeom>
        </p:spPr>
        <p:txBody>
          <a:bodyPr spcFirstLastPara="1" wrap="square" lIns="91425" tIns="91425" rIns="91425" bIns="91425" anchor="t" anchorCtr="0">
            <a:noAutofit/>
          </a:bodyPr>
          <a:lstStyle/>
          <a:p>
            <a:pPr algn="just">
              <a:spcBef>
                <a:spcPct val="20000"/>
              </a:spcBef>
              <a:buFont typeface="Wingdings" pitchFamily="2" charset="2"/>
              <a:buChar char="ü"/>
              <a:defRPr/>
            </a:pPr>
            <a:r>
              <a:rPr lang="mn-MN" sz="1800" dirty="0">
                <a:solidFill>
                  <a:schemeClr val="tx1">
                    <a:lumMod val="95000"/>
                    <a:lumOff val="5000"/>
                  </a:schemeClr>
                </a:solidFill>
                <a:latin typeface="Arial" panose="020B0604020202020204" pitchFamily="34" charset="0"/>
                <a:cs typeface="Arial" panose="020B0604020202020204" pitchFamily="34" charset="0"/>
              </a:rPr>
              <a:t>Автоматжуулсан системийн үйл ажиллагаа</a:t>
            </a:r>
          </a:p>
          <a:p>
            <a:pPr algn="just">
              <a:spcBef>
                <a:spcPct val="20000"/>
              </a:spcBef>
              <a:buFont typeface="Wingdings" pitchFamily="2" charset="2"/>
              <a:buChar char="ü"/>
              <a:defRPr/>
            </a:pPr>
            <a:endParaRPr lang="mn-MN" sz="1800" dirty="0">
              <a:solidFill>
                <a:schemeClr val="tx1">
                  <a:lumMod val="95000"/>
                  <a:lumOff val="5000"/>
                </a:schemeClr>
              </a:solidFill>
              <a:latin typeface="Arial" panose="020B0604020202020204" pitchFamily="34" charset="0"/>
              <a:cs typeface="Arial" panose="020B0604020202020204" pitchFamily="34" charset="0"/>
            </a:endParaRPr>
          </a:p>
          <a:p>
            <a:pPr algn="just">
              <a:spcBef>
                <a:spcPct val="20000"/>
              </a:spcBef>
              <a:buFont typeface="Wingdings" pitchFamily="2" charset="2"/>
              <a:buChar char="ü"/>
              <a:defRPr/>
            </a:pPr>
            <a:r>
              <a:rPr lang="mn-MN" sz="1800" dirty="0">
                <a:solidFill>
                  <a:schemeClr val="tx1">
                    <a:lumMod val="95000"/>
                    <a:lumOff val="5000"/>
                  </a:schemeClr>
                </a:solidFill>
                <a:latin typeface="Arial" panose="020B0604020202020204" pitchFamily="34" charset="0"/>
                <a:cs typeface="Arial" panose="020B0604020202020204" pitchFamily="34" charset="0"/>
              </a:rPr>
              <a:t> Санал тоолох төхөөрөмжийн бүрэн бүтэн байдлыг хариуцаж ажиллана</a:t>
            </a:r>
            <a:r>
              <a:rPr lang="en-US" sz="1800" dirty="0">
                <a:solidFill>
                  <a:schemeClr val="tx1">
                    <a:lumMod val="95000"/>
                    <a:lumOff val="5000"/>
                  </a:schemeClr>
                </a:solidFill>
                <a:latin typeface="Arial" panose="020B0604020202020204" pitchFamily="34" charset="0"/>
                <a:cs typeface="Arial" panose="020B0604020202020204" pitchFamily="34" charset="0"/>
              </a:rPr>
              <a:t>.</a:t>
            </a:r>
          </a:p>
          <a:p>
            <a:pPr algn="just">
              <a:spcBef>
                <a:spcPct val="20000"/>
              </a:spcBef>
              <a:defRPr/>
            </a:pPr>
            <a:r>
              <a:rPr lang="en-US" sz="1400" dirty="0">
                <a:solidFill>
                  <a:schemeClr val="tx1">
                    <a:lumMod val="95000"/>
                    <a:lumOff val="5000"/>
                  </a:schemeClr>
                </a:solidFill>
                <a:latin typeface="Arial" panose="020B0604020202020204" pitchFamily="34" charset="0"/>
                <a:cs typeface="Arial" panose="020B0604020202020204" pitchFamily="34" charset="0"/>
              </a:rPr>
              <a:t>                            </a:t>
            </a:r>
            <a:r>
              <a:rPr lang="mn-MN" sz="1400" dirty="0">
                <a:solidFill>
                  <a:schemeClr val="tx1">
                    <a:lumMod val="95000"/>
                    <a:lumOff val="5000"/>
                  </a:schemeClr>
                </a:solidFill>
                <a:latin typeface="Arial" panose="020B0604020202020204" pitchFamily="34" charset="0"/>
                <a:cs typeface="Arial" panose="020B0604020202020204" pitchFamily="34" charset="0"/>
              </a:rPr>
              <a:t>/Хүлээн авах, хүлээлгэн өгөх/</a:t>
            </a:r>
            <a:endParaRPr lang="mn-MN" sz="1800" dirty="0">
              <a:solidFill>
                <a:schemeClr val="tx1">
                  <a:lumMod val="95000"/>
                  <a:lumOff val="5000"/>
                </a:schemeClr>
              </a:solidFill>
              <a:latin typeface="Arial" panose="020B0604020202020204" pitchFamily="34" charset="0"/>
              <a:cs typeface="Arial" panose="020B0604020202020204" pitchFamily="34" charset="0"/>
            </a:endParaRPr>
          </a:p>
          <a:p>
            <a:pPr algn="just">
              <a:spcBef>
                <a:spcPct val="20000"/>
              </a:spcBef>
              <a:buFont typeface="Wingdings" pitchFamily="2" charset="2"/>
              <a:buChar char="ü"/>
              <a:defRPr/>
            </a:pPr>
            <a:endParaRPr lang="mn-MN" sz="1800" dirty="0">
              <a:solidFill>
                <a:schemeClr val="tx1">
                  <a:lumMod val="95000"/>
                  <a:lumOff val="5000"/>
                </a:schemeClr>
              </a:solidFill>
              <a:latin typeface="Arial" panose="020B0604020202020204" pitchFamily="34" charset="0"/>
              <a:cs typeface="Arial" panose="020B0604020202020204" pitchFamily="34" charset="0"/>
            </a:endParaRPr>
          </a:p>
          <a:p>
            <a:pPr algn="just">
              <a:spcBef>
                <a:spcPct val="20000"/>
              </a:spcBef>
              <a:buFont typeface="Wingdings" pitchFamily="2" charset="2"/>
              <a:buChar char="ü"/>
              <a:defRPr/>
            </a:pPr>
            <a:r>
              <a:rPr lang="mn-MN" sz="1800" dirty="0">
                <a:solidFill>
                  <a:schemeClr val="tx1">
                    <a:lumMod val="95000"/>
                    <a:lumOff val="5000"/>
                  </a:schemeClr>
                </a:solidFill>
                <a:latin typeface="Arial" panose="020B0604020202020204" pitchFamily="34" charset="0"/>
                <a:cs typeface="Arial" panose="020B0604020202020204" pitchFamily="34" charset="0"/>
              </a:rPr>
              <a:t> Мэдээллийн технологийн  Даамлын үйл ажиллагааг тус тус</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mn-MN" sz="1800" dirty="0">
                <a:solidFill>
                  <a:srgbClr val="C00000"/>
                </a:solidFill>
                <a:latin typeface="Arial" panose="020B0604020202020204" pitchFamily="34" charset="0"/>
                <a:cs typeface="Arial" panose="020B0604020202020204" pitchFamily="34" charset="0"/>
              </a:rPr>
              <a:t>хариуцан ажиллана</a:t>
            </a:r>
            <a:r>
              <a:rPr lang="en-US" sz="1800" dirty="0">
                <a:solidFill>
                  <a:srgbClr val="C00000"/>
                </a:solidFill>
                <a:latin typeface="Arial" panose="020B0604020202020204" pitchFamily="34" charset="0"/>
                <a:cs typeface="Arial" panose="020B0604020202020204" pitchFamily="34" charset="0"/>
              </a:rPr>
              <a:t>.</a:t>
            </a:r>
            <a:endParaRPr lang="mn-MN" sz="1800" dirty="0">
              <a:solidFill>
                <a:srgbClr val="C00000"/>
              </a:solidFill>
              <a:latin typeface="Arial" panose="020B0604020202020204" pitchFamily="34" charset="0"/>
              <a:cs typeface="Arial" panose="020B0604020202020204" pitchFamily="34" charset="0"/>
            </a:endParaRPr>
          </a:p>
          <a:p>
            <a:pPr algn="just">
              <a:spcBef>
                <a:spcPct val="20000"/>
              </a:spcBef>
              <a:defRPr/>
            </a:pPr>
            <a:endParaRPr lang="mn-MN" sz="18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65" name="Google Shape;165;p27"/>
          <p:cNvSpPr txBox="1">
            <a:spLocks noGrp="1"/>
          </p:cNvSpPr>
          <p:nvPr>
            <p:ph type="title"/>
          </p:nvPr>
        </p:nvSpPr>
        <p:spPr>
          <a:xfrm>
            <a:off x="-152400" y="623671"/>
            <a:ext cx="4819499" cy="1033679"/>
          </a:xfrm>
          <a:prstGeom prst="rect">
            <a:avLst/>
          </a:prstGeom>
        </p:spPr>
        <p:txBody>
          <a:bodyPr spcFirstLastPara="1" wrap="square" lIns="91425" tIns="91425" rIns="91425" bIns="91425" anchor="ctr" anchorCtr="0">
            <a:noAutofit/>
          </a:bodyPr>
          <a:lstStyle/>
          <a:p>
            <a:pPr lvl="0"/>
            <a:r>
              <a:rPr lang="mn-MN" sz="1800" dirty="0">
                <a:solidFill>
                  <a:schemeClr val="accent4">
                    <a:lumMod val="75000"/>
                  </a:schemeClr>
                </a:solidFill>
                <a:latin typeface="Arial" panose="020B0604020202020204" pitchFamily="34" charset="0"/>
                <a:cs typeface="Arial" panose="020B0604020202020204" pitchFamily="34" charset="0"/>
              </a:rPr>
              <a:t>МЭДЭЭЛЛИЙН ТЕХНОЛОГИЙН БАГ</a:t>
            </a:r>
            <a:endParaRPr sz="1800" dirty="0">
              <a:solidFill>
                <a:schemeClr val="accent4">
                  <a:lumMod val="75000"/>
                </a:schemeClr>
              </a:solidFill>
            </a:endParaRPr>
          </a:p>
        </p:txBody>
      </p:sp>
      <p:sp>
        <p:nvSpPr>
          <p:cNvPr id="167" name="Google Shape;167;p27"/>
          <p:cNvSpPr/>
          <p:nvPr/>
        </p:nvSpPr>
        <p:spPr>
          <a:xfrm>
            <a:off x="0" y="1577400"/>
            <a:ext cx="362100" cy="1988700"/>
          </a:xfrm>
          <a:prstGeom prst="rect">
            <a:avLst/>
          </a:prstGeom>
          <a:solidFill>
            <a:srgbClr val="CFC3AC">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3;p27"/>
          <p:cNvSpPr/>
          <p:nvPr/>
        </p:nvSpPr>
        <p:spPr>
          <a:xfrm>
            <a:off x="5410200" y="19050"/>
            <a:ext cx="4191000" cy="5372100"/>
          </a:xfrm>
          <a:prstGeom prst="rect">
            <a:avLst/>
          </a:prstGeom>
          <a:solidFill>
            <a:srgbClr val="CFC3AC">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74738" y="1159678"/>
            <a:ext cx="3487317" cy="3710583"/>
          </a:xfrm>
        </p:spPr>
        <p:txBody>
          <a:bodyPr>
            <a:normAutofit fontScale="85000" lnSpcReduction="10000"/>
          </a:bodyPr>
          <a:lstStyle/>
          <a:p>
            <a:pPr marL="0" indent="0">
              <a:buNone/>
            </a:pPr>
            <a:r>
              <a:rPr lang="mn-MN" sz="2400" b="1" i="1" dirty="0">
                <a:solidFill>
                  <a:srgbClr val="C00000"/>
                </a:solidFill>
                <a:latin typeface="Times New Roman" pitchFamily="18" charset="0"/>
                <a:cs typeface="Times New Roman" pitchFamily="18" charset="0"/>
              </a:rPr>
              <a:t>Соронзон түлхүүрийг</a:t>
            </a:r>
            <a:endParaRPr lang="en-US" sz="2400" b="1" i="1" dirty="0">
              <a:solidFill>
                <a:srgbClr val="C00000"/>
              </a:solidFill>
              <a:latin typeface="Times New Roman" pitchFamily="18" charset="0"/>
              <a:cs typeface="Times New Roman" pitchFamily="18" charset="0"/>
            </a:endParaRPr>
          </a:p>
          <a:p>
            <a:pPr>
              <a:buNone/>
            </a:pPr>
            <a:r>
              <a:rPr lang="mn-MN" sz="2400" dirty="0">
                <a:solidFill>
                  <a:schemeClr val="accent3">
                    <a:lumMod val="50000"/>
                  </a:schemeClr>
                </a:solidFill>
                <a:latin typeface="Times New Roman" pitchFamily="18" charset="0"/>
                <a:cs typeface="Times New Roman" pitchFamily="18" charset="0"/>
              </a:rPr>
              <a:t>Санал тоолох төхөөрөмжийг </a:t>
            </a:r>
          </a:p>
          <a:p>
            <a:pPr lvl="1">
              <a:buFont typeface="Wingdings" panose="05000000000000000000" pitchFamily="2" charset="2"/>
              <a:buChar char="ü"/>
            </a:pPr>
            <a:r>
              <a:rPr lang="mn-MN" sz="2100" b="1" dirty="0">
                <a:solidFill>
                  <a:schemeClr val="accent3">
                    <a:lumMod val="50000"/>
                  </a:schemeClr>
                </a:solidFill>
                <a:latin typeface="Times New Roman" pitchFamily="18" charset="0"/>
                <a:cs typeface="Times New Roman" pitchFamily="18" charset="0"/>
              </a:rPr>
              <a:t> асаах, </a:t>
            </a:r>
          </a:p>
          <a:p>
            <a:pPr lvl="1">
              <a:buFont typeface="Wingdings" panose="05000000000000000000" pitchFamily="2" charset="2"/>
              <a:buChar char="ü"/>
            </a:pPr>
            <a:r>
              <a:rPr lang="mn-MN" sz="2100" b="1" dirty="0">
                <a:solidFill>
                  <a:schemeClr val="accent3">
                    <a:lumMod val="50000"/>
                  </a:schemeClr>
                </a:solidFill>
                <a:latin typeface="Times New Roman" pitchFamily="18" charset="0"/>
                <a:cs typeface="Times New Roman" pitchFamily="18" charset="0"/>
              </a:rPr>
              <a:t> унтраах, </a:t>
            </a:r>
          </a:p>
          <a:p>
            <a:pPr lvl="1">
              <a:buFont typeface="Wingdings" panose="05000000000000000000" pitchFamily="2" charset="2"/>
              <a:buChar char="ü"/>
            </a:pPr>
            <a:r>
              <a:rPr lang="mn-MN" sz="2100" b="1" dirty="0">
                <a:solidFill>
                  <a:schemeClr val="accent3">
                    <a:lumMod val="50000"/>
                  </a:schemeClr>
                </a:solidFill>
                <a:latin typeface="Times New Roman" pitchFamily="18" charset="0"/>
                <a:cs typeface="Times New Roman" pitchFamily="18" charset="0"/>
              </a:rPr>
              <a:t> тайлан хэвлэх </a:t>
            </a:r>
          </a:p>
          <a:p>
            <a:pPr>
              <a:buNone/>
            </a:pPr>
            <a:r>
              <a:rPr lang="mn-MN" sz="2400" dirty="0">
                <a:solidFill>
                  <a:schemeClr val="accent3">
                    <a:lumMod val="50000"/>
                  </a:schemeClr>
                </a:solidFill>
                <a:latin typeface="Times New Roman" pitchFamily="18" charset="0"/>
                <a:cs typeface="Times New Roman" pitchFamily="18" charset="0"/>
              </a:rPr>
              <a:t>Санал хураалтыг</a:t>
            </a:r>
          </a:p>
          <a:p>
            <a:pPr lvl="1">
              <a:buFont typeface="Wingdings" panose="05000000000000000000" pitchFamily="2" charset="2"/>
              <a:buChar char="ü"/>
            </a:pPr>
            <a:r>
              <a:rPr lang="mn-MN" sz="2100" b="1" dirty="0">
                <a:solidFill>
                  <a:schemeClr val="accent3">
                    <a:lumMod val="50000"/>
                  </a:schemeClr>
                </a:solidFill>
                <a:latin typeface="Times New Roman" pitchFamily="18" charset="0"/>
                <a:cs typeface="Times New Roman" pitchFamily="18" charset="0"/>
              </a:rPr>
              <a:t> нээх, </a:t>
            </a:r>
          </a:p>
          <a:p>
            <a:pPr lvl="1">
              <a:buFont typeface="Wingdings" panose="05000000000000000000" pitchFamily="2" charset="2"/>
              <a:buChar char="ü"/>
            </a:pPr>
            <a:r>
              <a:rPr lang="mn-MN" sz="2100" b="1" dirty="0">
                <a:solidFill>
                  <a:schemeClr val="accent3">
                    <a:lumMod val="50000"/>
                  </a:schemeClr>
                </a:solidFill>
                <a:latin typeface="Times New Roman" pitchFamily="18" charset="0"/>
                <a:cs typeface="Times New Roman" pitchFamily="18" charset="0"/>
              </a:rPr>
              <a:t> хаахад </a:t>
            </a:r>
            <a:r>
              <a:rPr lang="mn-MN" sz="2100" dirty="0">
                <a:solidFill>
                  <a:schemeClr val="accent3">
                    <a:lumMod val="50000"/>
                  </a:schemeClr>
                </a:solidFill>
                <a:latin typeface="Times New Roman" pitchFamily="18" charset="0"/>
                <a:cs typeface="Times New Roman" pitchFamily="18" charset="0"/>
              </a:rPr>
              <a:t>ашигладаг.</a:t>
            </a:r>
            <a:endParaRPr lang="en-US" sz="2100" dirty="0">
              <a:solidFill>
                <a:schemeClr val="accent3">
                  <a:lumMod val="50000"/>
                </a:schemeClr>
              </a:solidFill>
            </a:endParaRPr>
          </a:p>
        </p:txBody>
      </p:sp>
      <p:sp>
        <p:nvSpPr>
          <p:cNvPr id="7" name="Title 1">
            <a:extLst>
              <a:ext uri="{FF2B5EF4-FFF2-40B4-BE49-F238E27FC236}">
                <a16:creationId xmlns:a16="http://schemas.microsoft.com/office/drawing/2014/main" xmlns="" id="{5B1A4BC7-71BE-43F0-88A5-DD2D03075FBF}"/>
              </a:ext>
            </a:extLst>
          </p:cNvPr>
          <p:cNvSpPr>
            <a:spLocks noGrp="1"/>
          </p:cNvSpPr>
          <p:nvPr>
            <p:ph type="title"/>
          </p:nvPr>
        </p:nvSpPr>
        <p:spPr>
          <a:xfrm>
            <a:off x="293897" y="87474"/>
            <a:ext cx="7074786" cy="857250"/>
          </a:xfrm>
        </p:spPr>
        <p:txBody>
          <a:bodyPr>
            <a:normAutofit/>
          </a:bodyPr>
          <a:lstStyle/>
          <a:p>
            <a:r>
              <a:rPr lang="mn-MN" sz="2100" dirty="0">
                <a:solidFill>
                  <a:schemeClr val="accent3">
                    <a:lumMod val="50000"/>
                  </a:schemeClr>
                </a:solidFill>
                <a:latin typeface="Times New Roman" pitchFamily="18" charset="0"/>
                <a:cs typeface="Times New Roman" pitchFamily="18" charset="0"/>
              </a:rPr>
              <a:t>САНАЛ ТООЛОХ ТӨХӨӨРӨМЖИЙН ИЖ БҮРДЭЛ</a:t>
            </a:r>
            <a:endParaRPr lang="en-US" sz="2100" dirty="0">
              <a:solidFill>
                <a:schemeClr val="accent3">
                  <a:lumMod val="50000"/>
                </a:schemeClr>
              </a:solidFill>
            </a:endParaRPr>
          </a:p>
        </p:txBody>
      </p:sp>
      <p:cxnSp>
        <p:nvCxnSpPr>
          <p:cNvPr id="10" name="Straight Connector 9">
            <a:extLst>
              <a:ext uri="{FF2B5EF4-FFF2-40B4-BE49-F238E27FC236}">
                <a16:creationId xmlns:a16="http://schemas.microsoft.com/office/drawing/2014/main" xmlns="" id="{64A29764-810A-4E57-BC8F-F13DFA34CBD9}"/>
              </a:ext>
            </a:extLst>
          </p:cNvPr>
          <p:cNvCxnSpPr>
            <a:cxnSpLocks/>
          </p:cNvCxnSpPr>
          <p:nvPr/>
        </p:nvCxnSpPr>
        <p:spPr>
          <a:xfrm flipV="1">
            <a:off x="338748" y="765694"/>
            <a:ext cx="6393492" cy="911"/>
          </a:xfrm>
          <a:prstGeom prst="line">
            <a:avLst/>
          </a:prstGeom>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xmlns="" id="{0040DE16-499F-4C44-9755-C05EDF6F59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33" t="25451" r="9767"/>
          <a:stretch/>
        </p:blipFill>
        <p:spPr>
          <a:xfrm>
            <a:off x="285969" y="1097757"/>
            <a:ext cx="4945479" cy="3834426"/>
          </a:xfrm>
          <a:prstGeom prst="rect">
            <a:avLst/>
          </a:prstGeom>
        </p:spPr>
      </p:pic>
      <p:pic>
        <p:nvPicPr>
          <p:cNvPr id="5" name="Picture 4">
            <a:extLst>
              <a:ext uri="{FF2B5EF4-FFF2-40B4-BE49-F238E27FC236}">
                <a16:creationId xmlns:a16="http://schemas.microsoft.com/office/drawing/2014/main" xmlns="" id="{E209F54E-986A-49F4-B921-8D85516C43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3306365"/>
            <a:ext cx="1743075" cy="1478756"/>
          </a:xfrm>
          <a:prstGeom prst="rect">
            <a:avLst/>
          </a:prstGeom>
        </p:spPr>
      </p:pic>
    </p:spTree>
    <p:extLst>
      <p:ext uri="{BB962C8B-B14F-4D97-AF65-F5344CB8AC3E}">
        <p14:creationId xmlns:p14="http://schemas.microsoft.com/office/powerpoint/2010/main" val="2145582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887480"/>
            <a:ext cx="5963580" cy="1182115"/>
          </a:xfrm>
        </p:spPr>
        <p:txBody>
          <a:bodyPr>
            <a:normAutofit fontScale="92500" lnSpcReduction="20000"/>
          </a:bodyPr>
          <a:lstStyle/>
          <a:p>
            <a:r>
              <a:rPr lang="en-US" sz="2400" b="1" dirty="0">
                <a:solidFill>
                  <a:schemeClr val="accent3">
                    <a:lumMod val="50000"/>
                  </a:schemeClr>
                </a:solidFill>
                <a:latin typeface="Times New Roman" pitchFamily="18" charset="0"/>
                <a:cs typeface="Times New Roman" pitchFamily="18" charset="0"/>
              </a:rPr>
              <a:t>CF</a:t>
            </a:r>
            <a:r>
              <a:rPr lang="mn-MN" sz="2400" b="1" dirty="0">
                <a:solidFill>
                  <a:schemeClr val="accent3">
                    <a:lumMod val="50000"/>
                  </a:schemeClr>
                </a:solidFill>
                <a:latin typeface="Times New Roman" pitchFamily="18" charset="0"/>
                <a:cs typeface="Times New Roman" pitchFamily="18" charset="0"/>
              </a:rPr>
              <a:t> карт:</a:t>
            </a:r>
            <a:r>
              <a:rPr lang="mn-MN" sz="2400" dirty="0">
                <a:solidFill>
                  <a:schemeClr val="accent3">
                    <a:lumMod val="50000"/>
                  </a:schemeClr>
                </a:solidFill>
                <a:latin typeface="Times New Roman" pitchFamily="18" charset="0"/>
                <a:cs typeface="Times New Roman" pitchFamily="18" charset="0"/>
              </a:rPr>
              <a:t>	</a:t>
            </a:r>
          </a:p>
          <a:p>
            <a:pPr marL="0" indent="0">
              <a:buNone/>
            </a:pPr>
            <a:r>
              <a:rPr lang="mn-MN" sz="2400" i="1" dirty="0">
                <a:solidFill>
                  <a:schemeClr val="accent3">
                    <a:lumMod val="50000"/>
                  </a:schemeClr>
                </a:solidFill>
                <a:latin typeface="Times New Roman" pitchFamily="18" charset="0"/>
                <a:cs typeface="Times New Roman" pitchFamily="18" charset="0"/>
              </a:rPr>
              <a:t>Санал хураалтын дүн, саналын хуудасны зурган файл хадгалагддаг.</a:t>
            </a:r>
          </a:p>
          <a:p>
            <a:pPr marL="0" indent="0">
              <a:buNone/>
            </a:pPr>
            <a:endParaRPr lang="en-US" sz="2400" dirty="0">
              <a:solidFill>
                <a:schemeClr val="accent3">
                  <a:lumMod val="50000"/>
                </a:schemeClr>
              </a:solidFill>
              <a:latin typeface="Times New Roman" pitchFamily="18" charset="0"/>
              <a:cs typeface="Times New Roman" pitchFamily="18" charset="0"/>
            </a:endParaRPr>
          </a:p>
        </p:txBody>
      </p:sp>
      <p:sp>
        <p:nvSpPr>
          <p:cNvPr id="8" name="Title 1">
            <a:extLst>
              <a:ext uri="{FF2B5EF4-FFF2-40B4-BE49-F238E27FC236}">
                <a16:creationId xmlns:a16="http://schemas.microsoft.com/office/drawing/2014/main" xmlns="" id="{8F26188A-E49F-42C9-BD57-327C02D17853}"/>
              </a:ext>
            </a:extLst>
          </p:cNvPr>
          <p:cNvSpPr>
            <a:spLocks noGrp="1"/>
          </p:cNvSpPr>
          <p:nvPr>
            <p:ph type="title"/>
          </p:nvPr>
        </p:nvSpPr>
        <p:spPr>
          <a:xfrm>
            <a:off x="293897" y="87474"/>
            <a:ext cx="7074786" cy="857250"/>
          </a:xfrm>
        </p:spPr>
        <p:txBody>
          <a:bodyPr>
            <a:normAutofit/>
          </a:bodyPr>
          <a:lstStyle/>
          <a:p>
            <a:r>
              <a:rPr lang="mn-MN" sz="2100" dirty="0">
                <a:solidFill>
                  <a:schemeClr val="accent3">
                    <a:lumMod val="50000"/>
                  </a:schemeClr>
                </a:solidFill>
                <a:latin typeface="Times New Roman" pitchFamily="18" charset="0"/>
                <a:cs typeface="Times New Roman" pitchFamily="18" charset="0"/>
              </a:rPr>
              <a:t>САНАЛ ТООЛОХ ТӨХӨӨРӨМЖИЙН ИЖ БҮРДЭЛ</a:t>
            </a:r>
            <a:endParaRPr lang="en-US" sz="2100" dirty="0">
              <a:solidFill>
                <a:schemeClr val="accent3">
                  <a:lumMod val="50000"/>
                </a:schemeClr>
              </a:solidFill>
            </a:endParaRPr>
          </a:p>
        </p:txBody>
      </p:sp>
      <p:cxnSp>
        <p:nvCxnSpPr>
          <p:cNvPr id="9" name="Straight Connector 8">
            <a:extLst>
              <a:ext uri="{FF2B5EF4-FFF2-40B4-BE49-F238E27FC236}">
                <a16:creationId xmlns:a16="http://schemas.microsoft.com/office/drawing/2014/main" xmlns="" id="{9D1F526E-13DB-48E6-A687-610689140182}"/>
              </a:ext>
            </a:extLst>
          </p:cNvPr>
          <p:cNvCxnSpPr>
            <a:cxnSpLocks/>
          </p:cNvCxnSpPr>
          <p:nvPr/>
        </p:nvCxnSpPr>
        <p:spPr>
          <a:xfrm flipV="1">
            <a:off x="338748" y="765694"/>
            <a:ext cx="6393492" cy="911"/>
          </a:xfrm>
          <a:prstGeom prst="line">
            <a:avLst/>
          </a:prstGeom>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xmlns="" id="{8B27540D-52F8-4C91-A5F2-6B78651C8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976156" y="-128550"/>
            <a:ext cx="3754621" cy="2504868"/>
          </a:xfrm>
          <a:prstGeom prst="rect">
            <a:avLst/>
          </a:prstGeom>
        </p:spPr>
      </p:pic>
      <p:pic>
        <p:nvPicPr>
          <p:cNvPr id="12" name="Picture 11">
            <a:extLst>
              <a:ext uri="{FF2B5EF4-FFF2-40B4-BE49-F238E27FC236}">
                <a16:creationId xmlns:a16="http://schemas.microsoft.com/office/drawing/2014/main" xmlns="" id="{1375E094-59E5-4E60-B3A5-4C1FA72B1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3" y="2247714"/>
            <a:ext cx="9184591" cy="3426376"/>
          </a:xfrm>
          <a:prstGeom prst="rect">
            <a:avLst/>
          </a:prstGeom>
        </p:spPr>
      </p:pic>
    </p:spTree>
    <p:extLst>
      <p:ext uri="{BB962C8B-B14F-4D97-AF65-F5344CB8AC3E}">
        <p14:creationId xmlns:p14="http://schemas.microsoft.com/office/powerpoint/2010/main" val="370149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352800" y="1123950"/>
            <a:ext cx="7118430" cy="2667000"/>
          </a:xfrm>
          <a:noFill/>
          <a:ln>
            <a:noFill/>
          </a:ln>
        </p:spPr>
        <p:style>
          <a:lnRef idx="2">
            <a:schemeClr val="dk1"/>
          </a:lnRef>
          <a:fillRef idx="1">
            <a:schemeClr val="lt1"/>
          </a:fillRef>
          <a:effectRef idx="0">
            <a:schemeClr val="dk1"/>
          </a:effectRef>
          <a:fontRef idx="minor">
            <a:schemeClr val="dk1"/>
          </a:fontRef>
        </p:style>
        <p:txBody>
          <a:bodyPr>
            <a:noAutofit/>
          </a:bodyPr>
          <a:lstStyle/>
          <a:p>
            <a:pPr lvl="1">
              <a:buFont typeface="Wingdings" panose="05000000000000000000" pitchFamily="2" charset="2"/>
              <a:buChar char="§"/>
            </a:pPr>
            <a:r>
              <a:rPr lang="en-US" sz="2400" b="1" dirty="0">
                <a:solidFill>
                  <a:schemeClr val="accent3">
                    <a:lumMod val="50000"/>
                  </a:schemeClr>
                </a:solidFill>
                <a:latin typeface="Times New Roman" pitchFamily="18" charset="0"/>
                <a:cs typeface="Times New Roman" pitchFamily="18" charset="0"/>
              </a:rPr>
              <a:t> </a:t>
            </a:r>
            <a:r>
              <a:rPr lang="mn-MN" sz="2400" b="1" dirty="0">
                <a:solidFill>
                  <a:schemeClr val="accent3">
                    <a:lumMod val="50000"/>
                  </a:schemeClr>
                </a:solidFill>
                <a:latin typeface="Times New Roman" pitchFamily="18" charset="0"/>
                <a:cs typeface="Times New Roman" pitchFamily="18" charset="0"/>
              </a:rPr>
              <a:t>Уртасгагч залгуур</a:t>
            </a:r>
          </a:p>
          <a:p>
            <a:pPr lvl="1">
              <a:buFont typeface="Wingdings" panose="05000000000000000000" pitchFamily="2" charset="2"/>
              <a:buChar char="§"/>
            </a:pPr>
            <a:r>
              <a:rPr lang="en-US" sz="2400" b="1" dirty="0">
                <a:solidFill>
                  <a:schemeClr val="accent3">
                    <a:lumMod val="50000"/>
                  </a:schemeClr>
                </a:solidFill>
                <a:latin typeface="Times New Roman" pitchFamily="18" charset="0"/>
                <a:cs typeface="Times New Roman" pitchFamily="18" charset="0"/>
              </a:rPr>
              <a:t>  </a:t>
            </a:r>
            <a:r>
              <a:rPr lang="mn-MN" sz="2400" b="1" dirty="0">
                <a:solidFill>
                  <a:schemeClr val="accent3">
                    <a:lumMod val="50000"/>
                  </a:schemeClr>
                </a:solidFill>
                <a:latin typeface="Times New Roman" pitchFamily="18" charset="0"/>
                <a:cs typeface="Times New Roman" pitchFamily="18" charset="0"/>
              </a:rPr>
              <a:t>Карт уншигч /</a:t>
            </a:r>
            <a:r>
              <a:rPr lang="en-US" sz="2400" b="1" dirty="0">
                <a:solidFill>
                  <a:schemeClr val="accent3">
                    <a:lumMod val="50000"/>
                  </a:schemeClr>
                </a:solidFill>
                <a:latin typeface="Times New Roman" pitchFamily="18" charset="0"/>
                <a:cs typeface="Times New Roman" pitchFamily="18" charset="0"/>
              </a:rPr>
              <a:t>CF/</a:t>
            </a:r>
            <a:endParaRPr lang="mn-MN" sz="2400" b="1" dirty="0">
              <a:solidFill>
                <a:schemeClr val="accent3">
                  <a:lumMod val="50000"/>
                </a:schemeClr>
              </a:solidFill>
              <a:latin typeface="Times New Roman" pitchFamily="18" charset="0"/>
              <a:cs typeface="Times New Roman" pitchFamily="18" charset="0"/>
            </a:endParaRPr>
          </a:p>
          <a:p>
            <a:pPr lvl="1">
              <a:buFont typeface="Wingdings" panose="05000000000000000000" pitchFamily="2" charset="2"/>
              <a:buChar char="§"/>
            </a:pPr>
            <a:r>
              <a:rPr lang="en-US" sz="2400" b="1" dirty="0">
                <a:solidFill>
                  <a:schemeClr val="accent3">
                    <a:lumMod val="50000"/>
                  </a:schemeClr>
                </a:solidFill>
                <a:latin typeface="Times New Roman" pitchFamily="18" charset="0"/>
                <a:cs typeface="Times New Roman" pitchFamily="18" charset="0"/>
              </a:rPr>
              <a:t>  </a:t>
            </a:r>
            <a:r>
              <a:rPr lang="mn-MN" sz="2400" b="1" dirty="0">
                <a:solidFill>
                  <a:schemeClr val="accent3">
                    <a:lumMod val="50000"/>
                  </a:schemeClr>
                </a:solidFill>
                <a:latin typeface="Times New Roman" pitchFamily="18" charset="0"/>
                <a:cs typeface="Times New Roman" pitchFamily="18" charset="0"/>
              </a:rPr>
              <a:t>Принтерийн цаас</a:t>
            </a:r>
          </a:p>
          <a:p>
            <a:pPr lvl="1">
              <a:buFont typeface="Wingdings" panose="05000000000000000000" pitchFamily="2" charset="2"/>
              <a:buChar char="§"/>
            </a:pPr>
            <a:r>
              <a:rPr lang="en-US" sz="2400" b="1" dirty="0">
                <a:solidFill>
                  <a:schemeClr val="accent3">
                    <a:lumMod val="50000"/>
                  </a:schemeClr>
                </a:solidFill>
                <a:latin typeface="Times New Roman" pitchFamily="18" charset="0"/>
                <a:cs typeface="Times New Roman" pitchFamily="18" charset="0"/>
              </a:rPr>
              <a:t>  </a:t>
            </a:r>
            <a:r>
              <a:rPr lang="mn-MN" sz="2400" b="1" dirty="0">
                <a:solidFill>
                  <a:schemeClr val="accent3">
                    <a:lumMod val="50000"/>
                  </a:schemeClr>
                </a:solidFill>
                <a:latin typeface="Times New Roman" pitchFamily="18" charset="0"/>
                <a:cs typeface="Times New Roman" pitchFamily="18" charset="0"/>
              </a:rPr>
              <a:t>Лац /хуванцар, туузан/</a:t>
            </a:r>
          </a:p>
          <a:p>
            <a:pPr lvl="1">
              <a:buFont typeface="Wingdings" panose="05000000000000000000" pitchFamily="2" charset="2"/>
              <a:buChar char="§"/>
            </a:pPr>
            <a:r>
              <a:rPr lang="en-US" sz="2400" b="1" dirty="0">
                <a:solidFill>
                  <a:schemeClr val="accent3">
                    <a:lumMod val="50000"/>
                  </a:schemeClr>
                </a:solidFill>
                <a:latin typeface="Times New Roman" pitchFamily="18" charset="0"/>
                <a:cs typeface="Times New Roman" pitchFamily="18" charset="0"/>
              </a:rPr>
              <a:t>  </a:t>
            </a:r>
            <a:r>
              <a:rPr lang="mn-MN" sz="2400" b="1" dirty="0">
                <a:solidFill>
                  <a:schemeClr val="accent3">
                    <a:lumMod val="50000"/>
                  </a:schemeClr>
                </a:solidFill>
                <a:latin typeface="Times New Roman" pitchFamily="18" charset="0"/>
                <a:cs typeface="Times New Roman" pitchFamily="18" charset="0"/>
              </a:rPr>
              <a:t>Санал тэмдэглэх үзэг</a:t>
            </a:r>
          </a:p>
          <a:p>
            <a:pPr lvl="1">
              <a:buFont typeface="Wingdings" panose="05000000000000000000" pitchFamily="2" charset="2"/>
              <a:buChar char="§"/>
            </a:pPr>
            <a:r>
              <a:rPr lang="en-US" sz="2400" b="1" dirty="0">
                <a:solidFill>
                  <a:schemeClr val="accent3">
                    <a:lumMod val="50000"/>
                  </a:schemeClr>
                </a:solidFill>
                <a:latin typeface="Times New Roman" pitchFamily="18" charset="0"/>
                <a:cs typeface="Times New Roman" pitchFamily="18" charset="0"/>
              </a:rPr>
              <a:t>  </a:t>
            </a:r>
            <a:r>
              <a:rPr lang="mn-MN" sz="2400" b="1" dirty="0">
                <a:solidFill>
                  <a:schemeClr val="accent3">
                    <a:lumMod val="50000"/>
                  </a:schemeClr>
                </a:solidFill>
                <a:latin typeface="Times New Roman" pitchFamily="18" charset="0"/>
                <a:cs typeface="Times New Roman" pitchFamily="18" charset="0"/>
              </a:rPr>
              <a:t>Цэвэрлэгээний хуудас, спирт</a:t>
            </a:r>
          </a:p>
          <a:p>
            <a:endParaRPr lang="mn-MN" sz="2400" b="1" dirty="0">
              <a:solidFill>
                <a:schemeClr val="accent3">
                  <a:lumMod val="50000"/>
                </a:schemeClr>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FC2C2AFF-8B96-4FF7-B67A-1D87FE1C1983}"/>
              </a:ext>
            </a:extLst>
          </p:cNvPr>
          <p:cNvSpPr/>
          <p:nvPr/>
        </p:nvSpPr>
        <p:spPr>
          <a:xfrm>
            <a:off x="1" y="579120"/>
            <a:ext cx="9144000" cy="484748"/>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lvl="2" algn="ctr"/>
            <a:r>
              <a:rPr lang="mn-MN" sz="2700" b="1" dirty="0">
                <a:solidFill>
                  <a:schemeClr val="accent3">
                    <a:lumMod val="50000"/>
                  </a:schemeClr>
                </a:solidFill>
                <a:latin typeface="Times New Roman" pitchFamily="18" charset="0"/>
                <a:cs typeface="Times New Roman" pitchFamily="18" charset="0"/>
              </a:rPr>
              <a:t>                                          ДАГАЛДАХ ХЭРЭГСЭЛ:</a:t>
            </a:r>
          </a:p>
        </p:txBody>
      </p:sp>
      <p:sp>
        <p:nvSpPr>
          <p:cNvPr id="12" name="Title 1">
            <a:extLst>
              <a:ext uri="{FF2B5EF4-FFF2-40B4-BE49-F238E27FC236}">
                <a16:creationId xmlns:a16="http://schemas.microsoft.com/office/drawing/2014/main" xmlns="" id="{38075313-E3EE-4EC6-B7ED-94F3BC202BB7}"/>
              </a:ext>
            </a:extLst>
          </p:cNvPr>
          <p:cNvSpPr>
            <a:spLocks noGrp="1"/>
          </p:cNvSpPr>
          <p:nvPr>
            <p:ph type="title"/>
          </p:nvPr>
        </p:nvSpPr>
        <p:spPr>
          <a:xfrm>
            <a:off x="152400" y="87474"/>
            <a:ext cx="7216283" cy="503076"/>
          </a:xfrm>
        </p:spPr>
        <p:txBody>
          <a:bodyPr>
            <a:noAutofit/>
          </a:bodyPr>
          <a:lstStyle/>
          <a:p>
            <a:r>
              <a:rPr lang="mn-MN" sz="1500" dirty="0">
                <a:solidFill>
                  <a:schemeClr val="accent3">
                    <a:lumMod val="50000"/>
                  </a:schemeClr>
                </a:solidFill>
                <a:latin typeface="Times New Roman" pitchFamily="18" charset="0"/>
                <a:cs typeface="Times New Roman" pitchFamily="18" charset="0"/>
              </a:rPr>
              <a:t>САНАЛ ТООЛОХ ТӨХӨӨРӨМЖИЙН ИЖ БҮРДЛИЙН</a:t>
            </a:r>
            <a:endParaRPr lang="en-US" sz="1500" dirty="0">
              <a:solidFill>
                <a:schemeClr val="accent3">
                  <a:lumMod val="50000"/>
                </a:schemeClr>
              </a:solidFill>
            </a:endParaRPr>
          </a:p>
        </p:txBody>
      </p:sp>
    </p:spTree>
    <p:extLst>
      <p:ext uri="{BB962C8B-B14F-4D97-AF65-F5344CB8AC3E}">
        <p14:creationId xmlns:p14="http://schemas.microsoft.com/office/powerpoint/2010/main" val="27462882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37841" y="944724"/>
            <a:ext cx="3200400" cy="492900"/>
          </a:xfrm>
        </p:spPr>
        <p:txBody>
          <a:bodyPr>
            <a:normAutofit fontScale="92500" lnSpcReduction="10000"/>
          </a:bodyPr>
          <a:lstStyle/>
          <a:p>
            <a:pPr>
              <a:buClr>
                <a:schemeClr val="accent1">
                  <a:lumMod val="50000"/>
                </a:schemeClr>
              </a:buClr>
              <a:buSzPct val="70000"/>
              <a:buFont typeface="Wingdings" panose="05000000000000000000" pitchFamily="2" charset="2"/>
              <a:buChar char="q"/>
            </a:pPr>
            <a:r>
              <a:rPr lang="en-US" sz="2100" b="1" dirty="0">
                <a:solidFill>
                  <a:schemeClr val="accent3">
                    <a:lumMod val="50000"/>
                  </a:schemeClr>
                </a:solidFill>
                <a:latin typeface="Times New Roman" pitchFamily="18" charset="0"/>
                <a:cs typeface="Times New Roman" pitchFamily="18" charset="0"/>
              </a:rPr>
              <a:t> </a:t>
            </a:r>
            <a:r>
              <a:rPr lang="mn-MN" sz="2100" b="1" dirty="0">
                <a:solidFill>
                  <a:schemeClr val="accent3">
                    <a:lumMod val="50000"/>
                  </a:schemeClr>
                </a:solidFill>
                <a:latin typeface="Times New Roman" pitchFamily="18" charset="0"/>
                <a:cs typeface="Times New Roman" pitchFamily="18" charset="0"/>
              </a:rPr>
              <a:t>Уртасгагч залгуур</a:t>
            </a:r>
            <a:endParaRPr lang="en-US" sz="2100" dirty="0">
              <a:solidFill>
                <a:schemeClr val="accent3">
                  <a:lumMod val="50000"/>
                </a:schemeClr>
              </a:solidFill>
            </a:endParaRPr>
          </a:p>
        </p:txBody>
      </p:sp>
      <p:pic>
        <p:nvPicPr>
          <p:cNvPr id="3" name="Picture 2">
            <a:extLst>
              <a:ext uri="{FF2B5EF4-FFF2-40B4-BE49-F238E27FC236}">
                <a16:creationId xmlns:a16="http://schemas.microsoft.com/office/drawing/2014/main" xmlns="" id="{DB3682A4-9878-467C-B9A6-89A6DB88E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4" y="1013980"/>
            <a:ext cx="4860540" cy="3447980"/>
          </a:xfrm>
          <a:prstGeom prst="rect">
            <a:avLst/>
          </a:prstGeom>
        </p:spPr>
      </p:pic>
      <p:pic>
        <p:nvPicPr>
          <p:cNvPr id="5" name="Picture 4">
            <a:extLst>
              <a:ext uri="{FF2B5EF4-FFF2-40B4-BE49-F238E27FC236}">
                <a16:creationId xmlns:a16="http://schemas.microsoft.com/office/drawing/2014/main" xmlns="" id="{8AACFAA3-2777-48BB-AC69-BF82A10CB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538" y="1383298"/>
            <a:ext cx="4860540" cy="3447980"/>
          </a:xfrm>
          <a:prstGeom prst="rect">
            <a:avLst/>
          </a:prstGeom>
        </p:spPr>
      </p:pic>
      <p:sp>
        <p:nvSpPr>
          <p:cNvPr id="10" name="Rectangle 9">
            <a:extLst>
              <a:ext uri="{FF2B5EF4-FFF2-40B4-BE49-F238E27FC236}">
                <a16:creationId xmlns:a16="http://schemas.microsoft.com/office/drawing/2014/main" xmlns="" id="{B93366FD-7CAF-4B23-B58B-A6A76C738FA6}"/>
              </a:ext>
            </a:extLst>
          </p:cNvPr>
          <p:cNvSpPr/>
          <p:nvPr/>
        </p:nvSpPr>
        <p:spPr>
          <a:xfrm>
            <a:off x="4800600" y="579135"/>
            <a:ext cx="9559061" cy="39241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lvl="2"/>
            <a:r>
              <a:rPr lang="mn-MN" sz="2100" b="1" dirty="0">
                <a:solidFill>
                  <a:schemeClr val="accent3">
                    <a:lumMod val="50000"/>
                  </a:schemeClr>
                </a:solidFill>
                <a:latin typeface="Times New Roman" pitchFamily="18" charset="0"/>
                <a:cs typeface="Times New Roman" pitchFamily="18" charset="0"/>
              </a:rPr>
              <a:t>ДАГАЛДАХ ХЭРЭГСЭЛ:</a:t>
            </a:r>
          </a:p>
        </p:txBody>
      </p:sp>
      <p:sp>
        <p:nvSpPr>
          <p:cNvPr id="11" name="Title 1">
            <a:extLst>
              <a:ext uri="{FF2B5EF4-FFF2-40B4-BE49-F238E27FC236}">
                <a16:creationId xmlns:a16="http://schemas.microsoft.com/office/drawing/2014/main" xmlns="" id="{1DDD2BA8-29BD-4288-9659-42747E65B138}"/>
              </a:ext>
            </a:extLst>
          </p:cNvPr>
          <p:cNvSpPr>
            <a:spLocks noGrp="1"/>
          </p:cNvSpPr>
          <p:nvPr>
            <p:ph type="title"/>
          </p:nvPr>
        </p:nvSpPr>
        <p:spPr>
          <a:xfrm>
            <a:off x="164214" y="197160"/>
            <a:ext cx="7074786" cy="317190"/>
          </a:xfrm>
        </p:spPr>
        <p:txBody>
          <a:bodyPr>
            <a:noAutofit/>
          </a:bodyPr>
          <a:lstStyle/>
          <a:p>
            <a:r>
              <a:rPr lang="mn-MN" sz="1800" dirty="0">
                <a:solidFill>
                  <a:schemeClr val="accent3">
                    <a:lumMod val="50000"/>
                  </a:schemeClr>
                </a:solidFill>
                <a:latin typeface="Times New Roman" pitchFamily="18" charset="0"/>
                <a:cs typeface="Times New Roman" pitchFamily="18" charset="0"/>
              </a:rPr>
              <a:t>Санал тоолох төхөөрөмжийн иж бүрдлийн</a:t>
            </a:r>
            <a:endParaRPr lang="en-US" sz="1800" dirty="0">
              <a:solidFill>
                <a:schemeClr val="accent3">
                  <a:lumMod val="50000"/>
                </a:schemeClr>
              </a:solidFill>
            </a:endParaRPr>
          </a:p>
        </p:txBody>
      </p:sp>
      <p:cxnSp>
        <p:nvCxnSpPr>
          <p:cNvPr id="13" name="Straight Connector 12">
            <a:extLst>
              <a:ext uri="{FF2B5EF4-FFF2-40B4-BE49-F238E27FC236}">
                <a16:creationId xmlns:a16="http://schemas.microsoft.com/office/drawing/2014/main" xmlns="" id="{DCA6112E-BD7B-4DB6-80AC-69CC43819A20}"/>
              </a:ext>
            </a:extLst>
          </p:cNvPr>
          <p:cNvCxnSpPr>
            <a:cxnSpLocks/>
          </p:cNvCxnSpPr>
          <p:nvPr/>
        </p:nvCxnSpPr>
        <p:spPr>
          <a:xfrm flipV="1">
            <a:off x="228600" y="627534"/>
            <a:ext cx="4505418" cy="8790"/>
          </a:xfrm>
          <a:prstGeom prst="line">
            <a:avLst/>
          </a:prstGeom>
        </p:spPr>
        <p:style>
          <a:lnRef idx="1">
            <a:schemeClr val="accent3"/>
          </a:lnRef>
          <a:fillRef idx="0">
            <a:schemeClr val="accent3"/>
          </a:fillRef>
          <a:effectRef idx="0">
            <a:schemeClr val="accent3"/>
          </a:effectRef>
          <a:fontRef idx="minor">
            <a:schemeClr val="tx1"/>
          </a:fontRef>
        </p:style>
      </p:cxnSp>
      <p:cxnSp>
        <p:nvCxnSpPr>
          <p:cNvPr id="20" name="Straight Connector 19">
            <a:extLst>
              <a:ext uri="{FF2B5EF4-FFF2-40B4-BE49-F238E27FC236}">
                <a16:creationId xmlns:a16="http://schemas.microsoft.com/office/drawing/2014/main" xmlns="" id="{18729AD6-AB45-4C62-8DAC-CAFF38C70A19}"/>
              </a:ext>
            </a:extLst>
          </p:cNvPr>
          <p:cNvCxnSpPr>
            <a:cxnSpLocks/>
          </p:cNvCxnSpPr>
          <p:nvPr/>
        </p:nvCxnSpPr>
        <p:spPr>
          <a:xfrm flipV="1">
            <a:off x="4788024" y="400432"/>
            <a:ext cx="0" cy="511505"/>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39802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6EBAC67-6EB0-4E0F-818A-4E6FBBB3B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39" y="612307"/>
            <a:ext cx="3429528" cy="2287985"/>
          </a:xfrm>
          <a:prstGeom prst="rect">
            <a:avLst/>
          </a:prstGeom>
        </p:spPr>
      </p:pic>
      <p:sp>
        <p:nvSpPr>
          <p:cNvPr id="4" name="Content Placeholder 3"/>
          <p:cNvSpPr>
            <a:spLocks noGrp="1"/>
          </p:cNvSpPr>
          <p:nvPr>
            <p:ph sz="half" idx="2"/>
          </p:nvPr>
        </p:nvSpPr>
        <p:spPr>
          <a:xfrm>
            <a:off x="408004" y="1236188"/>
            <a:ext cx="6934460" cy="451724"/>
          </a:xfrm>
        </p:spPr>
        <p:txBody>
          <a:bodyPr>
            <a:normAutofit fontScale="70000" lnSpcReduction="20000"/>
          </a:bodyPr>
          <a:lstStyle/>
          <a:p>
            <a:pPr>
              <a:buFont typeface="Wingdings" panose="05000000000000000000" pitchFamily="2" charset="2"/>
              <a:buChar char="q"/>
            </a:pPr>
            <a:r>
              <a:rPr lang="en-US" sz="2400" b="1" dirty="0">
                <a:solidFill>
                  <a:schemeClr val="accent3">
                    <a:lumMod val="50000"/>
                  </a:schemeClr>
                </a:solidFill>
                <a:latin typeface="Times New Roman" pitchFamily="18" charset="0"/>
                <a:cs typeface="Times New Roman" pitchFamily="18" charset="0"/>
              </a:rPr>
              <a:t> CF </a:t>
            </a:r>
            <a:r>
              <a:rPr lang="mn-MN" sz="2400" b="1" dirty="0">
                <a:solidFill>
                  <a:schemeClr val="accent3">
                    <a:lumMod val="50000"/>
                  </a:schemeClr>
                </a:solidFill>
                <a:latin typeface="Times New Roman" pitchFamily="18" charset="0"/>
                <a:cs typeface="Times New Roman" pitchFamily="18" charset="0"/>
              </a:rPr>
              <a:t>карт уншигч: </a:t>
            </a:r>
            <a:r>
              <a:rPr lang="mn-MN" sz="2400" i="1" dirty="0">
                <a:solidFill>
                  <a:schemeClr val="accent3">
                    <a:lumMod val="50000"/>
                  </a:schemeClr>
                </a:solidFill>
                <a:latin typeface="Times New Roman" pitchFamily="18" charset="0"/>
                <a:cs typeface="Times New Roman" pitchFamily="18" charset="0"/>
              </a:rPr>
              <a:t>зурган файл хуулах</a:t>
            </a:r>
            <a:endParaRPr lang="en-US" sz="2400" b="1" dirty="0">
              <a:solidFill>
                <a:schemeClr val="accent3">
                  <a:lumMod val="50000"/>
                </a:schemeClr>
              </a:solidFill>
              <a:latin typeface="Times New Roman" pitchFamily="18" charset="0"/>
              <a:cs typeface="Times New Roman" pitchFamily="18" charset="0"/>
            </a:endParaRPr>
          </a:p>
        </p:txBody>
      </p:sp>
      <p:sp>
        <p:nvSpPr>
          <p:cNvPr id="16" name="Content Placeholder 3">
            <a:extLst>
              <a:ext uri="{FF2B5EF4-FFF2-40B4-BE49-F238E27FC236}">
                <a16:creationId xmlns:a16="http://schemas.microsoft.com/office/drawing/2014/main" xmlns="" id="{23807FC9-9C0F-4E33-9A5C-602DB67F3796}"/>
              </a:ext>
            </a:extLst>
          </p:cNvPr>
          <p:cNvSpPr txBox="1">
            <a:spLocks/>
          </p:cNvSpPr>
          <p:nvPr/>
        </p:nvSpPr>
        <p:spPr>
          <a:xfrm>
            <a:off x="346729" y="1647442"/>
            <a:ext cx="6385511" cy="920011"/>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i="1" dirty="0">
                <a:solidFill>
                  <a:srgbClr val="C00000"/>
                </a:solidFill>
                <a:latin typeface="Times New Roman" pitchFamily="18" charset="0"/>
                <a:cs typeface="Times New Roman" pitchFamily="18" charset="0"/>
              </a:rPr>
              <a:t> CF </a:t>
            </a:r>
            <a:r>
              <a:rPr lang="mn-MN" sz="2400" b="1" i="1" dirty="0">
                <a:solidFill>
                  <a:srgbClr val="C00000"/>
                </a:solidFill>
                <a:latin typeface="Times New Roman" pitchFamily="18" charset="0"/>
                <a:cs typeface="Times New Roman" pitchFamily="18" charset="0"/>
              </a:rPr>
              <a:t>карт уншигчийг  </a:t>
            </a:r>
            <a:r>
              <a:rPr lang="mn-MN" sz="2400" i="1" dirty="0">
                <a:solidFill>
                  <a:srgbClr val="C00000"/>
                </a:solidFill>
                <a:latin typeface="Times New Roman" pitchFamily="18" charset="0"/>
                <a:cs typeface="Times New Roman" pitchFamily="18" charset="0"/>
              </a:rPr>
              <a:t>Сонгогчийн бүртгэлийн зөөврийн компьютерт Саналын хуудасны зурган файл хуулбарлахад ашиглана.              </a:t>
            </a:r>
            <a:endParaRPr lang="en-US" sz="2400" i="1" dirty="0">
              <a:solidFill>
                <a:srgbClr val="C00000"/>
              </a:solidFill>
              <a:latin typeface="Times New Roman" pitchFamily="18" charset="0"/>
              <a:cs typeface="Times New Roman" pitchFamily="18" charset="0"/>
            </a:endParaRPr>
          </a:p>
        </p:txBody>
      </p:sp>
      <p:pic>
        <p:nvPicPr>
          <p:cNvPr id="19" name="Picture 18">
            <a:extLst>
              <a:ext uri="{FF2B5EF4-FFF2-40B4-BE49-F238E27FC236}">
                <a16:creationId xmlns:a16="http://schemas.microsoft.com/office/drawing/2014/main" xmlns="" id="{59895C67-DE11-4420-A70E-17E3700AFC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6276" y="3185758"/>
            <a:ext cx="2173020" cy="1448680"/>
          </a:xfrm>
          <a:prstGeom prst="rect">
            <a:avLst/>
          </a:prstGeom>
        </p:spPr>
      </p:pic>
      <p:pic>
        <p:nvPicPr>
          <p:cNvPr id="21" name="Picture 20">
            <a:extLst>
              <a:ext uri="{FF2B5EF4-FFF2-40B4-BE49-F238E27FC236}">
                <a16:creationId xmlns:a16="http://schemas.microsoft.com/office/drawing/2014/main" xmlns="" id="{ECCB0407-B4EE-4387-A22D-65C6FE36B3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55"/>
          <a:stretch/>
        </p:blipFill>
        <p:spPr>
          <a:xfrm>
            <a:off x="4954299" y="3175299"/>
            <a:ext cx="2047971" cy="1448680"/>
          </a:xfrm>
          <a:prstGeom prst="rect">
            <a:avLst/>
          </a:prstGeom>
        </p:spPr>
      </p:pic>
      <p:pic>
        <p:nvPicPr>
          <p:cNvPr id="29" name="Picture 28">
            <a:extLst>
              <a:ext uri="{FF2B5EF4-FFF2-40B4-BE49-F238E27FC236}">
                <a16:creationId xmlns:a16="http://schemas.microsoft.com/office/drawing/2014/main" xmlns="" id="{71DDCB5A-8AFB-4397-8A17-CFDC2BFF03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463738"/>
            <a:ext cx="4925689" cy="3283793"/>
          </a:xfrm>
          <a:prstGeom prst="rect">
            <a:avLst/>
          </a:prstGeom>
        </p:spPr>
      </p:pic>
      <p:sp>
        <p:nvSpPr>
          <p:cNvPr id="14" name="Rectangle 13">
            <a:extLst>
              <a:ext uri="{FF2B5EF4-FFF2-40B4-BE49-F238E27FC236}">
                <a16:creationId xmlns:a16="http://schemas.microsoft.com/office/drawing/2014/main" xmlns="" id="{B93366FD-7CAF-4B23-B58B-A6A76C738FA6}"/>
              </a:ext>
            </a:extLst>
          </p:cNvPr>
          <p:cNvSpPr/>
          <p:nvPr/>
        </p:nvSpPr>
        <p:spPr>
          <a:xfrm>
            <a:off x="4800600" y="579135"/>
            <a:ext cx="9559061" cy="39241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lvl="2"/>
            <a:r>
              <a:rPr lang="mn-MN" sz="2100" b="1" dirty="0">
                <a:solidFill>
                  <a:schemeClr val="accent3">
                    <a:lumMod val="50000"/>
                  </a:schemeClr>
                </a:solidFill>
                <a:latin typeface="Times New Roman" pitchFamily="18" charset="0"/>
                <a:cs typeface="Times New Roman" pitchFamily="18" charset="0"/>
              </a:rPr>
              <a:t>ДАГАЛДАХ ХЭРЭГСЭЛ:</a:t>
            </a:r>
          </a:p>
        </p:txBody>
      </p:sp>
      <p:sp>
        <p:nvSpPr>
          <p:cNvPr id="15" name="Title 1">
            <a:extLst>
              <a:ext uri="{FF2B5EF4-FFF2-40B4-BE49-F238E27FC236}">
                <a16:creationId xmlns:a16="http://schemas.microsoft.com/office/drawing/2014/main" xmlns="" id="{1DDD2BA8-29BD-4288-9659-42747E65B138}"/>
              </a:ext>
            </a:extLst>
          </p:cNvPr>
          <p:cNvSpPr>
            <a:spLocks noGrp="1"/>
          </p:cNvSpPr>
          <p:nvPr>
            <p:ph type="title"/>
          </p:nvPr>
        </p:nvSpPr>
        <p:spPr>
          <a:xfrm>
            <a:off x="164214" y="197160"/>
            <a:ext cx="7074786" cy="317190"/>
          </a:xfrm>
        </p:spPr>
        <p:txBody>
          <a:bodyPr>
            <a:noAutofit/>
          </a:bodyPr>
          <a:lstStyle/>
          <a:p>
            <a:r>
              <a:rPr lang="mn-MN" sz="1800" dirty="0">
                <a:solidFill>
                  <a:schemeClr val="accent3">
                    <a:lumMod val="50000"/>
                  </a:schemeClr>
                </a:solidFill>
                <a:latin typeface="Times New Roman" pitchFamily="18" charset="0"/>
                <a:cs typeface="Times New Roman" pitchFamily="18" charset="0"/>
              </a:rPr>
              <a:t>Санал тоолох төхөөрөмжийн иж бүрдлийн</a:t>
            </a:r>
            <a:endParaRPr lang="en-US" sz="1800" dirty="0">
              <a:solidFill>
                <a:schemeClr val="accent3">
                  <a:lumMod val="50000"/>
                </a:schemeClr>
              </a:solidFill>
            </a:endParaRPr>
          </a:p>
        </p:txBody>
      </p:sp>
      <p:cxnSp>
        <p:nvCxnSpPr>
          <p:cNvPr id="17" name="Straight Connector 16">
            <a:extLst>
              <a:ext uri="{FF2B5EF4-FFF2-40B4-BE49-F238E27FC236}">
                <a16:creationId xmlns:a16="http://schemas.microsoft.com/office/drawing/2014/main" xmlns="" id="{DCA6112E-BD7B-4DB6-80AC-69CC43819A20}"/>
              </a:ext>
            </a:extLst>
          </p:cNvPr>
          <p:cNvCxnSpPr>
            <a:cxnSpLocks/>
          </p:cNvCxnSpPr>
          <p:nvPr/>
        </p:nvCxnSpPr>
        <p:spPr>
          <a:xfrm flipV="1">
            <a:off x="228600" y="627534"/>
            <a:ext cx="4505418" cy="8790"/>
          </a:xfrm>
          <a:prstGeom prst="line">
            <a:avLst/>
          </a:prstGeom>
        </p:spPr>
        <p:style>
          <a:lnRef idx="1">
            <a:schemeClr val="accent3"/>
          </a:lnRef>
          <a:fillRef idx="0">
            <a:schemeClr val="accent3"/>
          </a:fillRef>
          <a:effectRef idx="0">
            <a:schemeClr val="accent3"/>
          </a:effectRef>
          <a:fontRef idx="minor">
            <a:schemeClr val="tx1"/>
          </a:fontRef>
        </p:style>
      </p:cxnSp>
      <p:cxnSp>
        <p:nvCxnSpPr>
          <p:cNvPr id="18" name="Straight Connector 17">
            <a:extLst>
              <a:ext uri="{FF2B5EF4-FFF2-40B4-BE49-F238E27FC236}">
                <a16:creationId xmlns:a16="http://schemas.microsoft.com/office/drawing/2014/main" xmlns="" id="{18729AD6-AB45-4C62-8DAC-CAFF38C70A19}"/>
              </a:ext>
            </a:extLst>
          </p:cNvPr>
          <p:cNvCxnSpPr>
            <a:cxnSpLocks/>
          </p:cNvCxnSpPr>
          <p:nvPr/>
        </p:nvCxnSpPr>
        <p:spPr>
          <a:xfrm flipV="1">
            <a:off x="4788024" y="400432"/>
            <a:ext cx="0" cy="511505"/>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60700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xmlns="" id="{C5A8BE42-5FAF-4C21-A012-3AD00CF4F6F0}"/>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5826424" y="1829165"/>
            <a:ext cx="3969428" cy="2646285"/>
          </a:xfrm>
        </p:spPr>
      </p:pic>
      <p:pic>
        <p:nvPicPr>
          <p:cNvPr id="10" name="Content Placeholder 9">
            <a:extLst>
              <a:ext uri="{FF2B5EF4-FFF2-40B4-BE49-F238E27FC236}">
                <a16:creationId xmlns:a16="http://schemas.microsoft.com/office/drawing/2014/main" xmlns="" id="{A3D38A45-BD4E-4136-891C-D5FED0C4FF1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51520" y="2031690"/>
            <a:ext cx="2763441" cy="2763441"/>
          </a:xfrm>
        </p:spPr>
      </p:pic>
      <p:sp>
        <p:nvSpPr>
          <p:cNvPr id="17" name="Content Placeholder 5">
            <a:extLst>
              <a:ext uri="{FF2B5EF4-FFF2-40B4-BE49-F238E27FC236}">
                <a16:creationId xmlns:a16="http://schemas.microsoft.com/office/drawing/2014/main" xmlns="" id="{EFAE60AF-7768-441A-8F71-2BEC30600E72}"/>
              </a:ext>
            </a:extLst>
          </p:cNvPr>
          <p:cNvSpPr txBox="1">
            <a:spLocks/>
          </p:cNvSpPr>
          <p:nvPr/>
        </p:nvSpPr>
        <p:spPr>
          <a:xfrm>
            <a:off x="337841" y="1167743"/>
            <a:ext cx="3200400" cy="4929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schemeClr>
              </a:buClr>
              <a:buSzPct val="70000"/>
              <a:buFont typeface="Wingdings" panose="05000000000000000000" pitchFamily="2" charset="2"/>
              <a:buChar char="q"/>
            </a:pPr>
            <a:r>
              <a:rPr lang="en-US" sz="1600" b="1" dirty="0">
                <a:solidFill>
                  <a:schemeClr val="accent3">
                    <a:lumMod val="50000"/>
                  </a:schemeClr>
                </a:solidFill>
                <a:latin typeface="Times New Roman" pitchFamily="18" charset="0"/>
                <a:cs typeface="Times New Roman" pitchFamily="18" charset="0"/>
              </a:rPr>
              <a:t> </a:t>
            </a:r>
            <a:r>
              <a:rPr lang="mn-MN" sz="1600" b="1" dirty="0">
                <a:solidFill>
                  <a:schemeClr val="accent3">
                    <a:lumMod val="50000"/>
                  </a:schemeClr>
                </a:solidFill>
                <a:latin typeface="Times New Roman" pitchFamily="18" charset="0"/>
                <a:cs typeface="Times New Roman" pitchFamily="18" charset="0"/>
              </a:rPr>
              <a:t> ПРИНТЕРИЙН ЦААС </a:t>
            </a:r>
            <a:endParaRPr lang="en-US" sz="1600" dirty="0">
              <a:solidFill>
                <a:schemeClr val="accent3">
                  <a:lumMod val="50000"/>
                </a:schemeClr>
              </a:solidFill>
            </a:endParaRPr>
          </a:p>
        </p:txBody>
      </p:sp>
      <p:pic>
        <p:nvPicPr>
          <p:cNvPr id="21" name="Picture 20">
            <a:extLst>
              <a:ext uri="{FF2B5EF4-FFF2-40B4-BE49-F238E27FC236}">
                <a16:creationId xmlns:a16="http://schemas.microsoft.com/office/drawing/2014/main" xmlns="" id="{DE71D682-4B3E-4B0E-B80B-D961B5F5D7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092" t="2535" r="20956"/>
          <a:stretch/>
        </p:blipFill>
        <p:spPr>
          <a:xfrm>
            <a:off x="3270573" y="1167899"/>
            <a:ext cx="3200401" cy="4002759"/>
          </a:xfrm>
          <a:prstGeom prst="rect">
            <a:avLst/>
          </a:prstGeom>
        </p:spPr>
      </p:pic>
      <p:sp>
        <p:nvSpPr>
          <p:cNvPr id="11" name="Rectangle 10">
            <a:extLst>
              <a:ext uri="{FF2B5EF4-FFF2-40B4-BE49-F238E27FC236}">
                <a16:creationId xmlns:a16="http://schemas.microsoft.com/office/drawing/2014/main" xmlns="" id="{B93366FD-7CAF-4B23-B58B-A6A76C738FA6}"/>
              </a:ext>
            </a:extLst>
          </p:cNvPr>
          <p:cNvSpPr/>
          <p:nvPr/>
        </p:nvSpPr>
        <p:spPr>
          <a:xfrm>
            <a:off x="4800600" y="579135"/>
            <a:ext cx="9559061" cy="39241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lvl="2"/>
            <a:r>
              <a:rPr lang="mn-MN" sz="2100" b="1" dirty="0">
                <a:solidFill>
                  <a:schemeClr val="accent3">
                    <a:lumMod val="50000"/>
                  </a:schemeClr>
                </a:solidFill>
                <a:latin typeface="Times New Roman" pitchFamily="18" charset="0"/>
                <a:cs typeface="Times New Roman" pitchFamily="18" charset="0"/>
              </a:rPr>
              <a:t>ДАГАЛДАХ ХЭРЭГСЭЛ:</a:t>
            </a:r>
          </a:p>
        </p:txBody>
      </p:sp>
      <p:sp>
        <p:nvSpPr>
          <p:cNvPr id="12" name="Title 1">
            <a:extLst>
              <a:ext uri="{FF2B5EF4-FFF2-40B4-BE49-F238E27FC236}">
                <a16:creationId xmlns:a16="http://schemas.microsoft.com/office/drawing/2014/main" xmlns="" id="{1DDD2BA8-29BD-4288-9659-42747E65B138}"/>
              </a:ext>
            </a:extLst>
          </p:cNvPr>
          <p:cNvSpPr>
            <a:spLocks noGrp="1"/>
          </p:cNvSpPr>
          <p:nvPr>
            <p:ph type="title"/>
          </p:nvPr>
        </p:nvSpPr>
        <p:spPr>
          <a:xfrm>
            <a:off x="164214" y="197160"/>
            <a:ext cx="7074786" cy="317190"/>
          </a:xfrm>
        </p:spPr>
        <p:txBody>
          <a:bodyPr>
            <a:noAutofit/>
          </a:bodyPr>
          <a:lstStyle/>
          <a:p>
            <a:r>
              <a:rPr lang="mn-MN" sz="1800" dirty="0">
                <a:solidFill>
                  <a:schemeClr val="accent3">
                    <a:lumMod val="50000"/>
                  </a:schemeClr>
                </a:solidFill>
                <a:latin typeface="Times New Roman" pitchFamily="18" charset="0"/>
                <a:cs typeface="Times New Roman" pitchFamily="18" charset="0"/>
              </a:rPr>
              <a:t>Санал тоолох төхөөрөмжийн иж бүрдлийн</a:t>
            </a:r>
            <a:endParaRPr lang="en-US" sz="1800" dirty="0">
              <a:solidFill>
                <a:schemeClr val="accent3">
                  <a:lumMod val="50000"/>
                </a:schemeClr>
              </a:solidFill>
            </a:endParaRPr>
          </a:p>
        </p:txBody>
      </p:sp>
      <p:cxnSp>
        <p:nvCxnSpPr>
          <p:cNvPr id="18" name="Straight Connector 17">
            <a:extLst>
              <a:ext uri="{FF2B5EF4-FFF2-40B4-BE49-F238E27FC236}">
                <a16:creationId xmlns:a16="http://schemas.microsoft.com/office/drawing/2014/main" xmlns="" id="{DCA6112E-BD7B-4DB6-80AC-69CC43819A20}"/>
              </a:ext>
            </a:extLst>
          </p:cNvPr>
          <p:cNvCxnSpPr>
            <a:cxnSpLocks/>
          </p:cNvCxnSpPr>
          <p:nvPr/>
        </p:nvCxnSpPr>
        <p:spPr>
          <a:xfrm flipV="1">
            <a:off x="228600" y="627534"/>
            <a:ext cx="4505418" cy="8790"/>
          </a:xfrm>
          <a:prstGeom prst="line">
            <a:avLst/>
          </a:prstGeom>
        </p:spPr>
        <p:style>
          <a:lnRef idx="1">
            <a:schemeClr val="accent3"/>
          </a:lnRef>
          <a:fillRef idx="0">
            <a:schemeClr val="accent3"/>
          </a:fillRef>
          <a:effectRef idx="0">
            <a:schemeClr val="accent3"/>
          </a:effectRef>
          <a:fontRef idx="minor">
            <a:schemeClr val="tx1"/>
          </a:fontRef>
        </p:style>
      </p:cxnSp>
      <p:cxnSp>
        <p:nvCxnSpPr>
          <p:cNvPr id="20" name="Straight Connector 19">
            <a:extLst>
              <a:ext uri="{FF2B5EF4-FFF2-40B4-BE49-F238E27FC236}">
                <a16:creationId xmlns:a16="http://schemas.microsoft.com/office/drawing/2014/main" xmlns="" id="{18729AD6-AB45-4C62-8DAC-CAFF38C70A19}"/>
              </a:ext>
            </a:extLst>
          </p:cNvPr>
          <p:cNvCxnSpPr>
            <a:cxnSpLocks/>
          </p:cNvCxnSpPr>
          <p:nvPr/>
        </p:nvCxnSpPr>
        <p:spPr>
          <a:xfrm flipV="1">
            <a:off x="4788024" y="400432"/>
            <a:ext cx="0" cy="511505"/>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9396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CCFDEAD9-11A3-4CFA-956C-0DAF508DAAC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898" y="0"/>
            <a:ext cx="7285198" cy="5167989"/>
          </a:xfrm>
        </p:spPr>
      </p:pic>
      <p:sp>
        <p:nvSpPr>
          <p:cNvPr id="8" name="Content Placeholder 3">
            <a:extLst>
              <a:ext uri="{FF2B5EF4-FFF2-40B4-BE49-F238E27FC236}">
                <a16:creationId xmlns:a16="http://schemas.microsoft.com/office/drawing/2014/main" xmlns="" id="{F4F0DF1B-81FF-46A9-AF87-886AC18EA855}"/>
              </a:ext>
            </a:extLst>
          </p:cNvPr>
          <p:cNvSpPr txBox="1">
            <a:spLocks/>
          </p:cNvSpPr>
          <p:nvPr/>
        </p:nvSpPr>
        <p:spPr>
          <a:xfrm>
            <a:off x="3562866" y="1260360"/>
            <a:ext cx="5581134" cy="1620180"/>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n-MN" b="1" dirty="0">
                <a:latin typeface="Times New Roman" panose="02020603050405020304" pitchFamily="18" charset="0"/>
                <a:cs typeface="Times New Roman" panose="02020603050405020304" pitchFamily="18" charset="0"/>
              </a:rPr>
              <a:t>Хуванцар лац </a:t>
            </a:r>
            <a:r>
              <a:rPr lang="mn-MN" dirty="0">
                <a:latin typeface="Times New Roman" panose="02020603050405020304" pitchFamily="18" charset="0"/>
                <a:cs typeface="Times New Roman" panose="02020603050405020304" pitchFamily="18" charset="0"/>
              </a:rPr>
              <a:t>– </a:t>
            </a:r>
            <a:r>
              <a:rPr lang="mn-MN" i="1" dirty="0">
                <a:latin typeface="Times New Roman" panose="02020603050405020304" pitchFamily="18" charset="0"/>
                <a:cs typeface="Times New Roman" panose="02020603050405020304" pitchFamily="18" charset="0"/>
              </a:rPr>
              <a:t>Саналын хайрцаг</a:t>
            </a:r>
          </a:p>
          <a:p>
            <a:endParaRPr lang="mn-MN" dirty="0">
              <a:latin typeface="Times New Roman" panose="02020603050405020304" pitchFamily="18" charset="0"/>
              <a:cs typeface="Times New Roman" panose="02020603050405020304" pitchFamily="18" charset="0"/>
            </a:endParaRPr>
          </a:p>
          <a:p>
            <a:r>
              <a:rPr lang="mn-MN" b="1" dirty="0">
                <a:latin typeface="Times New Roman" panose="02020603050405020304" pitchFamily="18" charset="0"/>
                <a:cs typeface="Times New Roman" panose="02020603050405020304" pitchFamily="18" charset="0"/>
              </a:rPr>
              <a:t>Туузан өргөн </a:t>
            </a:r>
            <a:r>
              <a:rPr lang="mn-MN" dirty="0">
                <a:latin typeface="Times New Roman" panose="02020603050405020304" pitchFamily="18" charset="0"/>
                <a:cs typeface="Times New Roman" panose="02020603050405020304" pitchFamily="18" charset="0"/>
              </a:rPr>
              <a:t>– </a:t>
            </a:r>
            <a:r>
              <a:rPr lang="mn-MN" i="1" dirty="0" err="1">
                <a:latin typeface="Times New Roman" panose="02020603050405020304" pitchFamily="18" charset="0"/>
                <a:cs typeface="Times New Roman" panose="02020603050405020304" pitchFamily="18" charset="0"/>
              </a:rPr>
              <a:t>СТТ</a:t>
            </a:r>
            <a:r>
              <a:rPr lang="mn-MN" i="1" dirty="0">
                <a:latin typeface="Times New Roman" panose="02020603050405020304" pitchFamily="18" charset="0"/>
                <a:cs typeface="Times New Roman" panose="02020603050405020304" pitchFamily="18" charset="0"/>
              </a:rPr>
              <a:t> болон таг</a:t>
            </a:r>
          </a:p>
          <a:p>
            <a:r>
              <a:rPr lang="mn-MN" b="1" dirty="0">
                <a:latin typeface="Times New Roman" panose="02020603050405020304" pitchFamily="18" charset="0"/>
                <a:cs typeface="Times New Roman" panose="02020603050405020304" pitchFamily="18" charset="0"/>
              </a:rPr>
              <a:t>Туузан нарийн </a:t>
            </a:r>
            <a:r>
              <a:rPr lang="mn-MN" dirty="0">
                <a:latin typeface="Times New Roman" panose="02020603050405020304" pitchFamily="18" charset="0"/>
                <a:cs typeface="Times New Roman" panose="02020603050405020304" pitchFamily="18" charset="0"/>
              </a:rPr>
              <a:t>- </a:t>
            </a:r>
            <a:r>
              <a:rPr lang="mn-MN" i="1" dirty="0">
                <a:latin typeface="Times New Roman" panose="02020603050405020304" pitchFamily="18" charset="0"/>
                <a:cs typeface="Times New Roman" panose="02020603050405020304" pitchFamily="18" charset="0"/>
              </a:rPr>
              <a:t>Модем</a:t>
            </a:r>
            <a:endParaRPr lang="en-US" i="1" dirty="0">
              <a:latin typeface="Times New Roman" panose="02020603050405020304" pitchFamily="18" charset="0"/>
              <a:cs typeface="Times New Roman" panose="02020603050405020304" pitchFamily="18" charset="0"/>
            </a:endParaRPr>
          </a:p>
        </p:txBody>
      </p:sp>
      <p:sp>
        <p:nvSpPr>
          <p:cNvPr id="12" name="Content Placeholder 5">
            <a:extLst>
              <a:ext uri="{FF2B5EF4-FFF2-40B4-BE49-F238E27FC236}">
                <a16:creationId xmlns:a16="http://schemas.microsoft.com/office/drawing/2014/main" xmlns="" id="{053A594C-4D06-4ACE-BDB0-21FE3F1D3F77}"/>
              </a:ext>
            </a:extLst>
          </p:cNvPr>
          <p:cNvSpPr txBox="1">
            <a:spLocks/>
          </p:cNvSpPr>
          <p:nvPr/>
        </p:nvSpPr>
        <p:spPr>
          <a:xfrm>
            <a:off x="3815916" y="708543"/>
            <a:ext cx="3200400" cy="4929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schemeClr>
              </a:buClr>
              <a:buSzPct val="70000"/>
              <a:buFont typeface="Wingdings" panose="05000000000000000000" pitchFamily="2" charset="2"/>
              <a:buChar char="q"/>
            </a:pPr>
            <a:r>
              <a:rPr lang="en-US" b="1" dirty="0">
                <a:solidFill>
                  <a:schemeClr val="tx2">
                    <a:lumMod val="75000"/>
                  </a:schemeClr>
                </a:solidFill>
                <a:latin typeface="Times New Roman" pitchFamily="18" charset="0"/>
                <a:cs typeface="Times New Roman" pitchFamily="18" charset="0"/>
              </a:rPr>
              <a:t> </a:t>
            </a:r>
            <a:r>
              <a:rPr lang="mn-MN" b="1" dirty="0">
                <a:solidFill>
                  <a:schemeClr val="tx2">
                    <a:lumMod val="75000"/>
                  </a:schemeClr>
                </a:solidFill>
                <a:latin typeface="Times New Roman" pitchFamily="18" charset="0"/>
                <a:cs typeface="Times New Roman" pitchFamily="18" charset="0"/>
              </a:rPr>
              <a:t> </a:t>
            </a:r>
            <a:r>
              <a:rPr lang="mn-MN" b="1" dirty="0">
                <a:solidFill>
                  <a:schemeClr val="accent3">
                    <a:lumMod val="50000"/>
                  </a:schemeClr>
                </a:solidFill>
                <a:latin typeface="Times New Roman" pitchFamily="18" charset="0"/>
                <a:cs typeface="Times New Roman" pitchFamily="18" charset="0"/>
              </a:rPr>
              <a:t>ЛАЦ</a:t>
            </a:r>
            <a:endParaRPr lang="en-US" dirty="0">
              <a:solidFill>
                <a:schemeClr val="accent3">
                  <a:lumMod val="50000"/>
                </a:schemeClr>
              </a:solidFill>
            </a:endParaRPr>
          </a:p>
        </p:txBody>
      </p:sp>
      <p:pic>
        <p:nvPicPr>
          <p:cNvPr id="14" name="Picture 13">
            <a:extLst>
              <a:ext uri="{FF2B5EF4-FFF2-40B4-BE49-F238E27FC236}">
                <a16:creationId xmlns:a16="http://schemas.microsoft.com/office/drawing/2014/main" xmlns="" id="{B37F59A0-82D5-41E8-9DCA-99CA719ADE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96" t="9526" r="19909" b="14266"/>
          <a:stretch/>
        </p:blipFill>
        <p:spPr>
          <a:xfrm>
            <a:off x="3518559" y="2895786"/>
            <a:ext cx="2654963" cy="2174879"/>
          </a:xfrm>
          <a:prstGeom prst="rect">
            <a:avLst/>
          </a:prstGeom>
        </p:spPr>
      </p:pic>
      <p:pic>
        <p:nvPicPr>
          <p:cNvPr id="16" name="Picture 15">
            <a:extLst>
              <a:ext uri="{FF2B5EF4-FFF2-40B4-BE49-F238E27FC236}">
                <a16:creationId xmlns:a16="http://schemas.microsoft.com/office/drawing/2014/main" xmlns="" id="{6B2D81BE-D144-456A-B0D8-62CAEEB4698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3890" r="38543" b="4638"/>
          <a:stretch/>
        </p:blipFill>
        <p:spPr>
          <a:xfrm>
            <a:off x="6246186" y="2880540"/>
            <a:ext cx="2800837" cy="2174879"/>
          </a:xfrm>
          <a:prstGeom prst="rect">
            <a:avLst/>
          </a:prstGeom>
        </p:spPr>
      </p:pic>
    </p:spTree>
    <p:extLst>
      <p:ext uri="{BB962C8B-B14F-4D97-AF65-F5344CB8AC3E}">
        <p14:creationId xmlns:p14="http://schemas.microsoft.com/office/powerpoint/2010/main" val="1726035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1A4415A2-19BF-4249-9605-3B3B0849A256}"/>
              </a:ext>
            </a:extLst>
          </p:cNvPr>
          <p:cNvPicPr>
            <a:picLocks noChangeAspect="1"/>
          </p:cNvPicPr>
          <p:nvPr/>
        </p:nvPicPr>
        <p:blipFill rotWithShape="1">
          <a:blip r:embed="rId3">
            <a:extLst>
              <a:ext uri="{28A0092B-C50C-407E-A947-70E740481C1C}">
                <a14:useLocalDpi xmlns:a14="http://schemas.microsoft.com/office/drawing/2010/main" val="0"/>
              </a:ext>
            </a:extLst>
          </a:blip>
          <a:srcRect l="2099" t="19158" r="3463" b="3353"/>
          <a:stretch/>
        </p:blipFill>
        <p:spPr>
          <a:xfrm>
            <a:off x="3480329" y="1863114"/>
            <a:ext cx="1831204" cy="2416699"/>
          </a:xfrm>
          <a:prstGeom prst="rect">
            <a:avLst/>
          </a:prstGeom>
        </p:spPr>
      </p:pic>
      <p:sp>
        <p:nvSpPr>
          <p:cNvPr id="8" name="Content Placeholder 5">
            <a:extLst>
              <a:ext uri="{FF2B5EF4-FFF2-40B4-BE49-F238E27FC236}">
                <a16:creationId xmlns:a16="http://schemas.microsoft.com/office/drawing/2014/main" xmlns="" id="{2B849AC4-1A44-41BA-9B4E-3E5A275F92B0}"/>
              </a:ext>
            </a:extLst>
          </p:cNvPr>
          <p:cNvSpPr txBox="1">
            <a:spLocks/>
          </p:cNvSpPr>
          <p:nvPr/>
        </p:nvSpPr>
        <p:spPr>
          <a:xfrm>
            <a:off x="368414" y="1179497"/>
            <a:ext cx="5454604" cy="492900"/>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schemeClr>
              </a:buClr>
              <a:buSzPct val="70000"/>
              <a:buFont typeface="Wingdings" panose="05000000000000000000" pitchFamily="2" charset="2"/>
              <a:buChar char="q"/>
            </a:pPr>
            <a:r>
              <a:rPr lang="en-US" b="1" dirty="0">
                <a:solidFill>
                  <a:schemeClr val="accent3">
                    <a:lumMod val="50000"/>
                  </a:schemeClr>
                </a:solidFill>
                <a:latin typeface="Times New Roman" pitchFamily="18" charset="0"/>
                <a:cs typeface="Times New Roman" pitchFamily="18" charset="0"/>
              </a:rPr>
              <a:t> </a:t>
            </a:r>
            <a:r>
              <a:rPr lang="mn-MN" b="1" dirty="0">
                <a:solidFill>
                  <a:schemeClr val="accent3">
                    <a:lumMod val="50000"/>
                  </a:schemeClr>
                </a:solidFill>
                <a:latin typeface="Times New Roman" pitchFamily="18" charset="0"/>
                <a:cs typeface="Times New Roman" pitchFamily="18" charset="0"/>
              </a:rPr>
              <a:t> Саналын хуудаст санал тэмдэглэх үзэг</a:t>
            </a:r>
            <a:endParaRPr lang="en-US" dirty="0">
              <a:solidFill>
                <a:schemeClr val="accent3">
                  <a:lumMod val="50000"/>
                </a:schemeClr>
              </a:solidFill>
            </a:endParaRPr>
          </a:p>
        </p:txBody>
      </p:sp>
      <p:sp>
        <p:nvSpPr>
          <p:cNvPr id="9" name="Title 1">
            <a:extLst>
              <a:ext uri="{FF2B5EF4-FFF2-40B4-BE49-F238E27FC236}">
                <a16:creationId xmlns:a16="http://schemas.microsoft.com/office/drawing/2014/main" xmlns="" id="{F0B0D04D-ADFE-49B9-9EE1-8892D16F13EA}"/>
              </a:ext>
            </a:extLst>
          </p:cNvPr>
          <p:cNvSpPr txBox="1">
            <a:spLocks/>
          </p:cNvSpPr>
          <p:nvPr/>
        </p:nvSpPr>
        <p:spPr>
          <a:xfrm>
            <a:off x="5424821" y="1695803"/>
            <a:ext cx="3564396" cy="696754"/>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i="1" dirty="0">
                <a:solidFill>
                  <a:srgbClr val="C00000"/>
                </a:solidFill>
                <a:latin typeface="Times New Roman" pitchFamily="18" charset="0"/>
                <a:cs typeface="Times New Roman" pitchFamily="18" charset="0"/>
              </a:rPr>
              <a:t>!!! </a:t>
            </a:r>
            <a:r>
              <a:rPr lang="mn-MN" sz="2100" b="1" i="1" dirty="0">
                <a:solidFill>
                  <a:srgbClr val="C00000"/>
                </a:solidFill>
                <a:latin typeface="Times New Roman" pitchFamily="18" charset="0"/>
                <a:cs typeface="Times New Roman" pitchFamily="18" charset="0"/>
              </a:rPr>
              <a:t>Өөр үзгээр тэмдэглэхийг</a:t>
            </a:r>
            <a:endParaRPr lang="en-US" sz="2100" b="1" i="1" dirty="0">
              <a:solidFill>
                <a:srgbClr val="C00000"/>
              </a:solidFill>
              <a:latin typeface="Times New Roman" pitchFamily="18" charset="0"/>
              <a:cs typeface="Times New Roman" pitchFamily="18" charset="0"/>
            </a:endParaRPr>
          </a:p>
          <a:p>
            <a:r>
              <a:rPr lang="en-US" sz="2100" b="1" i="1" dirty="0">
                <a:solidFill>
                  <a:srgbClr val="C00000"/>
                </a:solidFill>
                <a:latin typeface="Times New Roman" pitchFamily="18" charset="0"/>
                <a:cs typeface="Times New Roman" pitchFamily="18" charset="0"/>
              </a:rPr>
              <a:t>     </a:t>
            </a:r>
            <a:r>
              <a:rPr lang="mn-MN" sz="2100" b="1" i="1" dirty="0">
                <a:solidFill>
                  <a:srgbClr val="C00000"/>
                </a:solidFill>
                <a:latin typeface="Times New Roman" pitchFamily="18" charset="0"/>
                <a:cs typeface="Times New Roman" pitchFamily="18" charset="0"/>
              </a:rPr>
              <a:t> хориглох</a:t>
            </a:r>
            <a:endParaRPr lang="en-US" sz="2100" b="1" i="1" dirty="0">
              <a:solidFill>
                <a:srgbClr val="C00000"/>
              </a:solidFill>
            </a:endParaRPr>
          </a:p>
        </p:txBody>
      </p:sp>
      <p:sp>
        <p:nvSpPr>
          <p:cNvPr id="2" name="TextBox 1">
            <a:extLst>
              <a:ext uri="{FF2B5EF4-FFF2-40B4-BE49-F238E27FC236}">
                <a16:creationId xmlns:a16="http://schemas.microsoft.com/office/drawing/2014/main" xmlns="" id="{10BAE93E-2100-4464-B610-53AAE6C890D3}"/>
              </a:ext>
            </a:extLst>
          </p:cNvPr>
          <p:cNvSpPr txBox="1"/>
          <p:nvPr/>
        </p:nvSpPr>
        <p:spPr>
          <a:xfrm>
            <a:off x="5623985" y="2456263"/>
            <a:ext cx="3166068" cy="1731243"/>
          </a:xfrm>
          <a:prstGeom prst="rect">
            <a:avLst/>
          </a:prstGeom>
          <a:noFill/>
        </p:spPr>
        <p:txBody>
          <a:bodyPr wrap="square" lIns="68580" tIns="34290" rIns="68580" bIns="34290" rtlCol="0">
            <a:spAutoFit/>
          </a:bodyPr>
          <a:lstStyle/>
          <a:p>
            <a:pPr algn="just"/>
            <a:r>
              <a:rPr lang="mn-MN" sz="1800" i="1" dirty="0">
                <a:latin typeface="Times New Roman" panose="02020603050405020304" pitchFamily="18" charset="0"/>
                <a:cs typeface="Times New Roman" panose="02020603050405020304" pitchFamily="18" charset="0"/>
              </a:rPr>
              <a:t>Уг үзэг нь спиртийн агууламж өндөр учир саналын хуудаст тэмдэглэсэн </a:t>
            </a:r>
            <a:r>
              <a:rPr lang="mn-MN" sz="1800" i="1" dirty="0" err="1">
                <a:latin typeface="Times New Roman" panose="02020603050405020304" pitchFamily="18" charset="0"/>
                <a:cs typeface="Times New Roman" panose="02020603050405020304" pitchFamily="18" charset="0"/>
              </a:rPr>
              <a:t>тэмдэглээний</a:t>
            </a:r>
            <a:r>
              <a:rPr lang="mn-MN" sz="1800" i="1" dirty="0">
                <a:latin typeface="Times New Roman" panose="02020603050405020304" pitchFamily="18" charset="0"/>
                <a:cs typeface="Times New Roman" panose="02020603050405020304" pitchFamily="18" charset="0"/>
              </a:rPr>
              <a:t> хаталт хурдан бөгөөд Санал тоолох төхөөрөмжийн сканер бохирдохоос сэргийлнэ</a:t>
            </a:r>
            <a:r>
              <a:rPr lang="en-US" sz="1800" i="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49AA0624-9ED5-4506-8C00-B9584B780A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68" y="2002234"/>
            <a:ext cx="3348373" cy="2232248"/>
          </a:xfrm>
          <a:prstGeom prst="rect">
            <a:avLst/>
          </a:prstGeom>
        </p:spPr>
      </p:pic>
      <p:sp>
        <p:nvSpPr>
          <p:cNvPr id="15" name="Rectangle 14">
            <a:extLst>
              <a:ext uri="{FF2B5EF4-FFF2-40B4-BE49-F238E27FC236}">
                <a16:creationId xmlns:a16="http://schemas.microsoft.com/office/drawing/2014/main" xmlns="" id="{B93366FD-7CAF-4B23-B58B-A6A76C738FA6}"/>
              </a:ext>
            </a:extLst>
          </p:cNvPr>
          <p:cNvSpPr/>
          <p:nvPr/>
        </p:nvSpPr>
        <p:spPr>
          <a:xfrm>
            <a:off x="4800600" y="579135"/>
            <a:ext cx="9559061" cy="39241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lvl="2"/>
            <a:r>
              <a:rPr lang="mn-MN" sz="2100" b="1" dirty="0">
                <a:solidFill>
                  <a:schemeClr val="accent3">
                    <a:lumMod val="50000"/>
                  </a:schemeClr>
                </a:solidFill>
                <a:latin typeface="Times New Roman" pitchFamily="18" charset="0"/>
                <a:cs typeface="Times New Roman" pitchFamily="18" charset="0"/>
              </a:rPr>
              <a:t>ДАГАЛДАХ ХЭРЭГСЭЛ:</a:t>
            </a:r>
          </a:p>
        </p:txBody>
      </p:sp>
      <p:sp>
        <p:nvSpPr>
          <p:cNvPr id="17" name="Title 1">
            <a:extLst>
              <a:ext uri="{FF2B5EF4-FFF2-40B4-BE49-F238E27FC236}">
                <a16:creationId xmlns:a16="http://schemas.microsoft.com/office/drawing/2014/main" xmlns="" id="{1DDD2BA8-29BD-4288-9659-42747E65B138}"/>
              </a:ext>
            </a:extLst>
          </p:cNvPr>
          <p:cNvSpPr>
            <a:spLocks noGrp="1"/>
          </p:cNvSpPr>
          <p:nvPr>
            <p:ph type="title"/>
          </p:nvPr>
        </p:nvSpPr>
        <p:spPr>
          <a:xfrm>
            <a:off x="164214" y="197160"/>
            <a:ext cx="7074786" cy="317190"/>
          </a:xfrm>
        </p:spPr>
        <p:txBody>
          <a:bodyPr>
            <a:noAutofit/>
          </a:bodyPr>
          <a:lstStyle/>
          <a:p>
            <a:r>
              <a:rPr lang="mn-MN" sz="1800" dirty="0">
                <a:solidFill>
                  <a:schemeClr val="accent3">
                    <a:lumMod val="50000"/>
                  </a:schemeClr>
                </a:solidFill>
                <a:latin typeface="Times New Roman" pitchFamily="18" charset="0"/>
                <a:cs typeface="Times New Roman" pitchFamily="18" charset="0"/>
              </a:rPr>
              <a:t>Санал тоолох төхөөрөмжийн иж бүрдлийн</a:t>
            </a:r>
            <a:endParaRPr lang="en-US" sz="1800" dirty="0">
              <a:solidFill>
                <a:schemeClr val="accent3">
                  <a:lumMod val="50000"/>
                </a:schemeClr>
              </a:solidFill>
            </a:endParaRPr>
          </a:p>
        </p:txBody>
      </p:sp>
      <p:cxnSp>
        <p:nvCxnSpPr>
          <p:cNvPr id="18" name="Straight Connector 17">
            <a:extLst>
              <a:ext uri="{FF2B5EF4-FFF2-40B4-BE49-F238E27FC236}">
                <a16:creationId xmlns:a16="http://schemas.microsoft.com/office/drawing/2014/main" xmlns="" id="{DCA6112E-BD7B-4DB6-80AC-69CC43819A20}"/>
              </a:ext>
            </a:extLst>
          </p:cNvPr>
          <p:cNvCxnSpPr>
            <a:cxnSpLocks/>
          </p:cNvCxnSpPr>
          <p:nvPr/>
        </p:nvCxnSpPr>
        <p:spPr>
          <a:xfrm flipV="1">
            <a:off x="228600" y="627534"/>
            <a:ext cx="4505418" cy="8790"/>
          </a:xfrm>
          <a:prstGeom prst="line">
            <a:avLst/>
          </a:prstGeom>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xmlns="" id="{18729AD6-AB45-4C62-8DAC-CAFF38C70A19}"/>
              </a:ext>
            </a:extLst>
          </p:cNvPr>
          <p:cNvCxnSpPr>
            <a:cxnSpLocks/>
          </p:cNvCxnSpPr>
          <p:nvPr/>
        </p:nvCxnSpPr>
        <p:spPr>
          <a:xfrm flipV="1">
            <a:off x="4788024" y="400432"/>
            <a:ext cx="0" cy="511505"/>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35546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xmlns="" id="{47669798-DE41-40A0-9495-3FFFA45749A2}"/>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4182"/>
          <a:stretch/>
        </p:blipFill>
        <p:spPr>
          <a:xfrm>
            <a:off x="615877" y="1667043"/>
            <a:ext cx="3882305" cy="2578893"/>
          </a:xfrm>
        </p:spPr>
      </p:pic>
      <p:pic>
        <p:nvPicPr>
          <p:cNvPr id="10" name="Content Placeholder 9">
            <a:extLst>
              <a:ext uri="{FF2B5EF4-FFF2-40B4-BE49-F238E27FC236}">
                <a16:creationId xmlns:a16="http://schemas.microsoft.com/office/drawing/2014/main" xmlns="" id="{6B84011B-9C5F-40E7-8F5C-14ABA0846BE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8201" y="1671731"/>
            <a:ext cx="3868340" cy="2574205"/>
          </a:xfrm>
        </p:spPr>
      </p:pic>
      <p:sp>
        <p:nvSpPr>
          <p:cNvPr id="11" name="Content Placeholder 5">
            <a:extLst>
              <a:ext uri="{FF2B5EF4-FFF2-40B4-BE49-F238E27FC236}">
                <a16:creationId xmlns:a16="http://schemas.microsoft.com/office/drawing/2014/main" xmlns="" id="{6E8B9C29-EF4F-4F8E-BB5A-6FB9DBCF0F9F}"/>
              </a:ext>
            </a:extLst>
          </p:cNvPr>
          <p:cNvSpPr txBox="1">
            <a:spLocks/>
          </p:cNvSpPr>
          <p:nvPr/>
        </p:nvSpPr>
        <p:spPr>
          <a:xfrm>
            <a:off x="591351" y="1304436"/>
            <a:ext cx="4081818" cy="4929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schemeClr>
              </a:buClr>
              <a:buSzPct val="70000"/>
              <a:buFont typeface="Wingdings" panose="05000000000000000000" pitchFamily="2" charset="2"/>
              <a:buChar char="q"/>
            </a:pPr>
            <a:r>
              <a:rPr lang="en-US" sz="2000" b="1" dirty="0">
                <a:solidFill>
                  <a:schemeClr val="accent3">
                    <a:lumMod val="50000"/>
                  </a:schemeClr>
                </a:solidFill>
                <a:latin typeface="Times New Roman" pitchFamily="18" charset="0"/>
                <a:cs typeface="Times New Roman" pitchFamily="18" charset="0"/>
              </a:rPr>
              <a:t> </a:t>
            </a:r>
            <a:r>
              <a:rPr lang="mn-MN" sz="2000" b="1" dirty="0">
                <a:solidFill>
                  <a:schemeClr val="accent3">
                    <a:lumMod val="50000"/>
                  </a:schemeClr>
                </a:solidFill>
                <a:latin typeface="Times New Roman" pitchFamily="18" charset="0"/>
                <a:cs typeface="Times New Roman" pitchFamily="18" charset="0"/>
              </a:rPr>
              <a:t> ЦЭВЭРЛЭГЭЭНИЙ ХУУДАС</a:t>
            </a:r>
            <a:endParaRPr lang="en-US" sz="2000" dirty="0">
              <a:solidFill>
                <a:schemeClr val="accent3">
                  <a:lumMod val="50000"/>
                </a:schemeClr>
              </a:solidFill>
            </a:endParaRPr>
          </a:p>
        </p:txBody>
      </p:sp>
      <p:sp>
        <p:nvSpPr>
          <p:cNvPr id="12" name="Content Placeholder 5">
            <a:extLst>
              <a:ext uri="{FF2B5EF4-FFF2-40B4-BE49-F238E27FC236}">
                <a16:creationId xmlns:a16="http://schemas.microsoft.com/office/drawing/2014/main" xmlns="" id="{E7EA3E2E-94E3-41EE-91B8-20E4134A7477}"/>
              </a:ext>
            </a:extLst>
          </p:cNvPr>
          <p:cNvSpPr txBox="1">
            <a:spLocks/>
          </p:cNvSpPr>
          <p:nvPr/>
        </p:nvSpPr>
        <p:spPr>
          <a:xfrm>
            <a:off x="4645820" y="1304436"/>
            <a:ext cx="3200400" cy="4929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schemeClr>
              </a:buClr>
              <a:buSzPct val="70000"/>
              <a:buFont typeface="Wingdings" panose="05000000000000000000" pitchFamily="2" charset="2"/>
              <a:buChar char="q"/>
            </a:pPr>
            <a:r>
              <a:rPr lang="en-US" sz="2000" b="1" dirty="0">
                <a:solidFill>
                  <a:schemeClr val="accent3">
                    <a:lumMod val="50000"/>
                  </a:schemeClr>
                </a:solidFill>
                <a:latin typeface="Times New Roman" pitchFamily="18" charset="0"/>
                <a:cs typeface="Times New Roman" pitchFamily="18" charset="0"/>
              </a:rPr>
              <a:t> </a:t>
            </a:r>
            <a:r>
              <a:rPr lang="mn-MN" sz="2000" b="1" dirty="0">
                <a:solidFill>
                  <a:schemeClr val="accent3">
                    <a:lumMod val="50000"/>
                  </a:schemeClr>
                </a:solidFill>
                <a:latin typeface="Times New Roman" pitchFamily="18" charset="0"/>
                <a:cs typeface="Times New Roman" pitchFamily="18" charset="0"/>
              </a:rPr>
              <a:t> СПИРТ</a:t>
            </a:r>
            <a:endParaRPr lang="en-US" sz="2000" dirty="0">
              <a:solidFill>
                <a:schemeClr val="accent3">
                  <a:lumMod val="50000"/>
                </a:schemeClr>
              </a:solidFill>
            </a:endParaRPr>
          </a:p>
        </p:txBody>
      </p:sp>
      <p:sp>
        <p:nvSpPr>
          <p:cNvPr id="13" name="Title 1">
            <a:extLst>
              <a:ext uri="{FF2B5EF4-FFF2-40B4-BE49-F238E27FC236}">
                <a16:creationId xmlns:a16="http://schemas.microsoft.com/office/drawing/2014/main" xmlns="" id="{DDAB82D4-F4D9-4744-B446-D5659394B9CD}"/>
              </a:ext>
            </a:extLst>
          </p:cNvPr>
          <p:cNvSpPr txBox="1">
            <a:spLocks/>
          </p:cNvSpPr>
          <p:nvPr/>
        </p:nvSpPr>
        <p:spPr>
          <a:xfrm>
            <a:off x="615877" y="4423161"/>
            <a:ext cx="8114585" cy="392415"/>
          </a:xfrm>
          <a:prstGeom prst="rect">
            <a:avLst/>
          </a:prstGeom>
        </p:spPr>
        <p:txBody>
          <a:bodyPr vert="horz" lIns="68580" tIns="34290" rIns="68580" bIns="3429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1800" i="1" dirty="0">
                <a:solidFill>
                  <a:schemeClr val="tx2">
                    <a:lumMod val="10000"/>
                  </a:schemeClr>
                </a:solidFill>
                <a:latin typeface="Times New Roman" pitchFamily="18" charset="0"/>
                <a:cs typeface="Times New Roman" pitchFamily="18" charset="0"/>
              </a:rPr>
              <a:t>Санал тоолох төхөөрөмжийн сканер бохирдох, саналын хуудас буцаах үед ашиглана.</a:t>
            </a:r>
            <a:r>
              <a:rPr lang="en-US" sz="1800" i="1" dirty="0">
                <a:solidFill>
                  <a:schemeClr val="tx2">
                    <a:lumMod val="10000"/>
                  </a:schemeClr>
                </a:solidFill>
                <a:latin typeface="Times New Roman" pitchFamily="18" charset="0"/>
                <a:cs typeface="Times New Roman" pitchFamily="18" charset="0"/>
              </a:rPr>
              <a:t> </a:t>
            </a:r>
            <a:endParaRPr lang="en-US" sz="1800" i="1" dirty="0">
              <a:solidFill>
                <a:schemeClr val="tx2">
                  <a:lumMod val="10000"/>
                </a:schemeClr>
              </a:solidFill>
            </a:endParaRPr>
          </a:p>
        </p:txBody>
      </p:sp>
      <p:sp>
        <p:nvSpPr>
          <p:cNvPr id="14" name="Rectangle 13">
            <a:extLst>
              <a:ext uri="{FF2B5EF4-FFF2-40B4-BE49-F238E27FC236}">
                <a16:creationId xmlns:a16="http://schemas.microsoft.com/office/drawing/2014/main" xmlns="" id="{B93366FD-7CAF-4B23-B58B-A6A76C738FA6}"/>
              </a:ext>
            </a:extLst>
          </p:cNvPr>
          <p:cNvSpPr/>
          <p:nvPr/>
        </p:nvSpPr>
        <p:spPr>
          <a:xfrm>
            <a:off x="4800600" y="579135"/>
            <a:ext cx="9559061" cy="39241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lvl="2"/>
            <a:r>
              <a:rPr lang="mn-MN" sz="2100" b="1" dirty="0">
                <a:solidFill>
                  <a:schemeClr val="accent3">
                    <a:lumMod val="50000"/>
                  </a:schemeClr>
                </a:solidFill>
                <a:latin typeface="Times New Roman" pitchFamily="18" charset="0"/>
                <a:cs typeface="Times New Roman" pitchFamily="18" charset="0"/>
              </a:rPr>
              <a:t>ДАГАЛДАХ ХЭРЭГСЭЛ:</a:t>
            </a:r>
          </a:p>
        </p:txBody>
      </p:sp>
      <p:sp>
        <p:nvSpPr>
          <p:cNvPr id="19" name="Title 1">
            <a:extLst>
              <a:ext uri="{FF2B5EF4-FFF2-40B4-BE49-F238E27FC236}">
                <a16:creationId xmlns:a16="http://schemas.microsoft.com/office/drawing/2014/main" xmlns="" id="{1DDD2BA8-29BD-4288-9659-42747E65B138}"/>
              </a:ext>
            </a:extLst>
          </p:cNvPr>
          <p:cNvSpPr>
            <a:spLocks noGrp="1"/>
          </p:cNvSpPr>
          <p:nvPr>
            <p:ph type="title"/>
          </p:nvPr>
        </p:nvSpPr>
        <p:spPr>
          <a:xfrm>
            <a:off x="164214" y="197160"/>
            <a:ext cx="7074786" cy="317190"/>
          </a:xfrm>
        </p:spPr>
        <p:txBody>
          <a:bodyPr>
            <a:noAutofit/>
          </a:bodyPr>
          <a:lstStyle/>
          <a:p>
            <a:r>
              <a:rPr lang="mn-MN" sz="1800" dirty="0">
                <a:solidFill>
                  <a:schemeClr val="accent3">
                    <a:lumMod val="50000"/>
                  </a:schemeClr>
                </a:solidFill>
                <a:latin typeface="Times New Roman" pitchFamily="18" charset="0"/>
                <a:cs typeface="Times New Roman" pitchFamily="18" charset="0"/>
              </a:rPr>
              <a:t>Санал тоолох төхөөрөмжийн иж бүрдлийн</a:t>
            </a:r>
            <a:endParaRPr lang="en-US" sz="1800" dirty="0">
              <a:solidFill>
                <a:schemeClr val="accent3">
                  <a:lumMod val="50000"/>
                </a:schemeClr>
              </a:solidFill>
            </a:endParaRPr>
          </a:p>
        </p:txBody>
      </p:sp>
      <p:cxnSp>
        <p:nvCxnSpPr>
          <p:cNvPr id="20" name="Straight Connector 19">
            <a:extLst>
              <a:ext uri="{FF2B5EF4-FFF2-40B4-BE49-F238E27FC236}">
                <a16:creationId xmlns:a16="http://schemas.microsoft.com/office/drawing/2014/main" xmlns="" id="{DCA6112E-BD7B-4DB6-80AC-69CC43819A20}"/>
              </a:ext>
            </a:extLst>
          </p:cNvPr>
          <p:cNvCxnSpPr>
            <a:cxnSpLocks/>
          </p:cNvCxnSpPr>
          <p:nvPr/>
        </p:nvCxnSpPr>
        <p:spPr>
          <a:xfrm flipV="1">
            <a:off x="228600" y="627534"/>
            <a:ext cx="4505418" cy="8790"/>
          </a:xfrm>
          <a:prstGeom prst="line">
            <a:avLst/>
          </a:prstGeom>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xmlns="" id="{18729AD6-AB45-4C62-8DAC-CAFF38C70A19}"/>
              </a:ext>
            </a:extLst>
          </p:cNvPr>
          <p:cNvCxnSpPr>
            <a:cxnSpLocks/>
          </p:cNvCxnSpPr>
          <p:nvPr/>
        </p:nvCxnSpPr>
        <p:spPr>
          <a:xfrm flipV="1">
            <a:off x="4788024" y="400432"/>
            <a:ext cx="0" cy="511505"/>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38156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61" name="Google Shape;361;p39"/>
          <p:cNvSpPr/>
          <p:nvPr/>
        </p:nvSpPr>
        <p:spPr>
          <a:xfrm>
            <a:off x="3622893" y="0"/>
            <a:ext cx="1593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9"/>
          <p:cNvSpPr/>
          <p:nvPr/>
        </p:nvSpPr>
        <p:spPr>
          <a:xfrm>
            <a:off x="7274938" y="-1"/>
            <a:ext cx="159300" cy="51435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Content Placeholder 7"/>
          <p:cNvPicPr>
            <a:picLocks noChangeAspect="1"/>
          </p:cNvPicPr>
          <p:nvPr/>
        </p:nvPicPr>
        <p:blipFill rotWithShape="1">
          <a:blip r:embed="rId3">
            <a:extLst>
              <a:ext uri="{28A0092B-C50C-407E-A947-70E740481C1C}">
                <a14:useLocalDpi xmlns:a14="http://schemas.microsoft.com/office/drawing/2010/main" val="0"/>
              </a:ext>
            </a:extLst>
          </a:blip>
          <a:srcRect t="2739" b="4563"/>
          <a:stretch/>
        </p:blipFill>
        <p:spPr>
          <a:xfrm>
            <a:off x="-76200" y="0"/>
            <a:ext cx="3699093" cy="5143500"/>
          </a:xfrm>
          <a:prstGeom prst="rect">
            <a:avLst/>
          </a:prstGeom>
          <a:noFill/>
          <a:ln>
            <a:noFill/>
          </a:ln>
        </p:spPr>
      </p:pic>
      <p:pic>
        <p:nvPicPr>
          <p:cNvPr id="18" name="Picture 17">
            <a:extLst>
              <a:ext uri="{FF2B5EF4-FFF2-40B4-BE49-F238E27FC236}">
                <a16:creationId xmlns:a16="http://schemas.microsoft.com/office/drawing/2014/main" xmlns="" id="{2287674A-293F-4DE5-B43F-8764042F74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00" t="8338" r="5901" b="12046"/>
          <a:stretch/>
        </p:blipFill>
        <p:spPr>
          <a:xfrm rot="5400000">
            <a:off x="3131786" y="1000348"/>
            <a:ext cx="5126166" cy="3160139"/>
          </a:xfrm>
          <a:prstGeom prst="rect">
            <a:avLst/>
          </a:prstGeom>
        </p:spPr>
      </p:pic>
      <p:sp>
        <p:nvSpPr>
          <p:cNvPr id="19" name="Rectangle 18">
            <a:extLst>
              <a:ext uri="{FF2B5EF4-FFF2-40B4-BE49-F238E27FC236}">
                <a16:creationId xmlns:a16="http://schemas.microsoft.com/office/drawing/2014/main" xmlns="" id="{55AEF9E6-E7E0-423C-B7F4-39362E4A777C}"/>
              </a:ext>
            </a:extLst>
          </p:cNvPr>
          <p:cNvSpPr/>
          <p:nvPr/>
        </p:nvSpPr>
        <p:spPr>
          <a:xfrm rot="5400000">
            <a:off x="5912325" y="2290607"/>
            <a:ext cx="5105400" cy="623249"/>
          </a:xfrm>
          <a:prstGeom prst="rect">
            <a:avLst/>
          </a:prstGeom>
        </p:spPr>
        <p:txBody>
          <a:bodyPr wrap="square" lIns="68580" tIns="34290" rIns="68580" bIns="34290">
            <a:spAutoFit/>
          </a:bodyPr>
          <a:lstStyle/>
          <a:p>
            <a:pPr lvl="1"/>
            <a:r>
              <a:rPr lang="mn-MN" sz="1800" b="1" dirty="0">
                <a:solidFill>
                  <a:schemeClr val="accent4">
                    <a:lumMod val="50000"/>
                  </a:schemeClr>
                </a:solidFill>
                <a:latin typeface="Arial" panose="020B0604020202020204" pitchFamily="34" charset="0"/>
                <a:cs typeface="Arial" panose="020B0604020202020204" pitchFamily="34" charset="0"/>
              </a:rPr>
              <a:t>САНАЛ ТООЛОХ ТӨХӨӨРӨМЖИЙГ ЗӨӨВРИЙН ЦҮНХЭНД ХИЙХ</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26" name="Content Placeholder 4" descr="haar.png"/>
          <p:cNvPicPr>
            <a:picLocks noChangeAspect="1"/>
          </p:cNvPicPr>
          <p:nvPr/>
        </p:nvPicPr>
        <p:blipFill>
          <a:blip r:embed="rId3" cstate="print"/>
          <a:srcRect/>
          <a:stretch>
            <a:fillRect/>
          </a:stretch>
        </p:blipFill>
        <p:spPr>
          <a:xfrm>
            <a:off x="1659819" y="2895366"/>
            <a:ext cx="1524000" cy="1935248"/>
          </a:xfrm>
          <a:prstGeom prst="rect">
            <a:avLst/>
          </a:prstGeom>
        </p:spPr>
      </p:pic>
      <p:pic>
        <p:nvPicPr>
          <p:cNvPr id="24" name="Picture 23" descr="25.jpg"/>
          <p:cNvPicPr>
            <a:picLocks noChangeAspect="1"/>
          </p:cNvPicPr>
          <p:nvPr/>
        </p:nvPicPr>
        <p:blipFill>
          <a:blip r:embed="rId4"/>
          <a:stretch>
            <a:fillRect/>
          </a:stretch>
        </p:blipFill>
        <p:spPr>
          <a:xfrm>
            <a:off x="4656083" y="609366"/>
            <a:ext cx="3184634" cy="2286000"/>
          </a:xfrm>
          <a:prstGeom prst="rect">
            <a:avLst/>
          </a:prstGeom>
        </p:spPr>
      </p:pic>
      <p:sp>
        <p:nvSpPr>
          <p:cNvPr id="172" name="Google Shape;172;p28"/>
          <p:cNvSpPr txBox="1">
            <a:spLocks noGrp="1"/>
          </p:cNvSpPr>
          <p:nvPr>
            <p:ph type="ctrTitle" idx="6"/>
          </p:nvPr>
        </p:nvSpPr>
        <p:spPr>
          <a:xfrm rot="5400000">
            <a:off x="6986400"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dirty="0">
                <a:solidFill>
                  <a:schemeClr val="accent3">
                    <a:lumMod val="50000"/>
                  </a:schemeClr>
                </a:solidFill>
              </a:rPr>
              <a:t>БҮТЭЦ, ЗОХИОН БАЙГУУЛАЛТ</a:t>
            </a:r>
          </a:p>
        </p:txBody>
      </p:sp>
      <p:sp>
        <p:nvSpPr>
          <p:cNvPr id="182" name="Google Shape;182;p28"/>
          <p:cNvSpPr txBox="1">
            <a:spLocks noGrp="1"/>
          </p:cNvSpPr>
          <p:nvPr>
            <p:ph type="ctrTitle"/>
          </p:nvPr>
        </p:nvSpPr>
        <p:spPr>
          <a:xfrm>
            <a:off x="228600" y="361950"/>
            <a:ext cx="5334000" cy="42855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mn-MN" sz="1600" dirty="0"/>
              <a:t>МЭДЭЭЛЛИЙН ТЕХНОЛОГИЙН ДААМАЛ</a:t>
            </a:r>
            <a:endParaRPr sz="1600" dirty="0">
              <a:solidFill>
                <a:schemeClr val="dk1"/>
              </a:solidFill>
            </a:endParaRPr>
          </a:p>
        </p:txBody>
      </p:sp>
      <p:sp>
        <p:nvSpPr>
          <p:cNvPr id="18" name="Rectangle 17"/>
          <p:cNvSpPr/>
          <p:nvPr/>
        </p:nvSpPr>
        <p:spPr>
          <a:xfrm>
            <a:off x="1752600" y="978190"/>
            <a:ext cx="2667000" cy="1077218"/>
          </a:xfrm>
          <a:prstGeom prst="rect">
            <a:avLst/>
          </a:prstGeom>
        </p:spPr>
        <p:txBody>
          <a:bodyPr wrap="square">
            <a:spAutoFit/>
          </a:bodyPr>
          <a:lstStyle/>
          <a:p>
            <a:pPr>
              <a:buFont typeface="Wingdings" pitchFamily="2" charset="2"/>
              <a:buChar char="ü"/>
            </a:pPr>
            <a:r>
              <a:rPr lang="mn-MN" sz="1600" dirty="0">
                <a:latin typeface="Arial" panose="020B0604020202020204" pitchFamily="34" charset="0"/>
                <a:cs typeface="Arial" panose="020B0604020202020204" pitchFamily="34" charset="0"/>
              </a:rPr>
              <a:t> Сургалтад хамрагдана.</a:t>
            </a:r>
          </a:p>
          <a:p>
            <a:pPr>
              <a:buFont typeface="Wingdings" pitchFamily="2" charset="2"/>
              <a:buChar char="ü"/>
            </a:pPr>
            <a:endParaRPr lang="mn-MN" sz="1600" dirty="0">
              <a:latin typeface="Arial" panose="020B0604020202020204" pitchFamily="34" charset="0"/>
              <a:cs typeface="Arial" panose="020B0604020202020204" pitchFamily="34" charset="0"/>
            </a:endParaRPr>
          </a:p>
          <a:p>
            <a:pPr>
              <a:buFont typeface="Wingdings" pitchFamily="2" charset="2"/>
              <a:buChar char="ü"/>
            </a:pPr>
            <a:r>
              <a:rPr lang="mn-MN" sz="1600" dirty="0">
                <a:latin typeface="Arial" panose="020B0604020202020204" pitchFamily="34" charset="0"/>
                <a:cs typeface="Arial" panose="020B0604020202020204" pitchFamily="34" charset="0"/>
              </a:rPr>
              <a:t> Шалгалт өгч, гэрчилгээ, </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mn-MN" sz="1600" dirty="0">
                <a:latin typeface="Arial" panose="020B0604020202020204" pitchFamily="34" charset="0"/>
                <a:cs typeface="Arial" panose="020B0604020202020204" pitchFamily="34" charset="0"/>
              </a:rPr>
              <a:t>үнэмлэх авсан байна.</a:t>
            </a:r>
          </a:p>
        </p:txBody>
      </p:sp>
      <p:sp>
        <p:nvSpPr>
          <p:cNvPr id="19" name="Content Placeholder 2"/>
          <p:cNvSpPr txBox="1">
            <a:spLocks/>
          </p:cNvSpPr>
          <p:nvPr/>
        </p:nvSpPr>
        <p:spPr>
          <a:xfrm>
            <a:off x="3733800" y="3135375"/>
            <a:ext cx="5029200" cy="1798575"/>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9pPr>
          </a:lstStyle>
          <a:p>
            <a:pPr>
              <a:buFont typeface="Wingdings" pitchFamily="2" charset="2"/>
              <a:buChar char="ü"/>
            </a:pPr>
            <a:r>
              <a:rPr lang="mn-MN" sz="2400" dirty="0">
                <a:latin typeface="Arial" panose="020B0604020202020204" pitchFamily="34" charset="0"/>
                <a:cs typeface="Arial" panose="020B0604020202020204" pitchFamily="34" charset="0"/>
              </a:rPr>
              <a:t> Хэсгийн хорооны санал тоолох төхөөрөмжийн хэвийн ажиллагааг ханган ажиллана.</a:t>
            </a:r>
          </a:p>
          <a:p>
            <a:pPr>
              <a:buFont typeface="Wingdings" pitchFamily="2" charset="2"/>
              <a:buChar char="ü"/>
            </a:pPr>
            <a:endParaRPr lang="mn-MN" sz="2400" dirty="0">
              <a:latin typeface="Arial" panose="020B0604020202020204" pitchFamily="34" charset="0"/>
              <a:cs typeface="Arial" panose="020B0604020202020204" pitchFamily="34" charset="0"/>
            </a:endParaRPr>
          </a:p>
          <a:p>
            <a:pPr>
              <a:buFont typeface="Wingdings" pitchFamily="2" charset="2"/>
              <a:buChar char="ü"/>
            </a:pPr>
            <a:r>
              <a:rPr lang="mn-MN" sz="2400" dirty="0">
                <a:latin typeface="Arial" panose="020B0604020202020204" pitchFamily="34" charset="0"/>
                <a:cs typeface="Arial" panose="020B0604020202020204" pitchFamily="34" charset="0"/>
              </a:rPr>
              <a:t> Санал тоолох төхөөрөмжийн бүрэн бүтэн байдлыг хариуцаж ажиллана. /Хүлээн авах, хүлээлгэн өгөх/</a:t>
            </a:r>
          </a:p>
        </p:txBody>
      </p:sp>
      <p:pic>
        <p:nvPicPr>
          <p:cNvPr id="25" name="Picture 24" descr="clipart-software-60313-basic-cmyk.jpg"/>
          <p:cNvPicPr>
            <a:picLocks noChangeAspect="1"/>
          </p:cNvPicPr>
          <p:nvPr/>
        </p:nvPicPr>
        <p:blipFill>
          <a:blip r:embed="rId5"/>
          <a:srcRect r="44445"/>
          <a:stretch>
            <a:fillRect/>
          </a:stretch>
        </p:blipFill>
        <p:spPr>
          <a:xfrm>
            <a:off x="293072" y="2343150"/>
            <a:ext cx="1510678" cy="279475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168140" y="3021873"/>
            <a:ext cx="4518660" cy="1177245"/>
          </a:xfrm>
          <a:prstGeom prst="rect">
            <a:avLst/>
          </a:prstGeom>
        </p:spPr>
        <p:txBody>
          <a:bodyPr wrap="square" lIns="68580" tIns="34290" rIns="68580" bIns="34290">
            <a:spAutoFit/>
          </a:bodyPr>
          <a:lstStyle/>
          <a:p>
            <a:pPr algn="just"/>
            <a:r>
              <a:rPr lang="mn-MN" sz="2700" baseline="30000" dirty="0">
                <a:latin typeface="+mn-lt"/>
                <a:cs typeface="Times New Roman" panose="02020603050405020304" pitchFamily="18" charset="0"/>
              </a:rPr>
              <a:t>Санал тоолох төхөөрөмжийг саналын хайрцгаас салган, дагалдах иж бүрдлийн хамт хамгаалалтын цүнхэнд хийнэ.</a:t>
            </a:r>
          </a:p>
        </p:txBody>
      </p:sp>
      <p:sp>
        <p:nvSpPr>
          <p:cNvPr id="20" name="Rectangle 19">
            <a:extLst>
              <a:ext uri="{FF2B5EF4-FFF2-40B4-BE49-F238E27FC236}">
                <a16:creationId xmlns:a16="http://schemas.microsoft.com/office/drawing/2014/main" xmlns="" id="{55AEF9E6-E7E0-423C-B7F4-39362E4A777C}"/>
              </a:ext>
            </a:extLst>
          </p:cNvPr>
          <p:cNvSpPr/>
          <p:nvPr/>
        </p:nvSpPr>
        <p:spPr>
          <a:xfrm>
            <a:off x="4267200" y="850425"/>
            <a:ext cx="5105400" cy="623249"/>
          </a:xfrm>
          <a:prstGeom prst="rect">
            <a:avLst/>
          </a:prstGeom>
        </p:spPr>
        <p:txBody>
          <a:bodyPr wrap="square" lIns="68580" tIns="34290" rIns="68580" bIns="34290">
            <a:spAutoFit/>
          </a:bodyPr>
          <a:lstStyle/>
          <a:p>
            <a:pPr lvl="1"/>
            <a:r>
              <a:rPr lang="mn-MN" sz="1800" b="1" dirty="0">
                <a:solidFill>
                  <a:schemeClr val="accent4">
                    <a:lumMod val="50000"/>
                  </a:schemeClr>
                </a:solidFill>
                <a:latin typeface="Arial" panose="020B0604020202020204" pitchFamily="34" charset="0"/>
                <a:cs typeface="Arial" panose="020B0604020202020204" pitchFamily="34" charset="0"/>
              </a:rPr>
              <a:t>САНАЛ ТООЛОХ ТӨХӨӨРӨМЖИЙГ ЗӨӨВРИЙН ЦҮНХЭНД ХИЙХ</a:t>
            </a:r>
          </a:p>
        </p:txBody>
      </p:sp>
      <p:pic>
        <p:nvPicPr>
          <p:cNvPr id="30" name="Picture 29">
            <a:extLst>
              <a:ext uri="{FF2B5EF4-FFF2-40B4-BE49-F238E27FC236}">
                <a16:creationId xmlns:a16="http://schemas.microsoft.com/office/drawing/2014/main" xmlns="" id="{4D2235A0-067B-4936-952F-DE0F5A02F0A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3348" t="4290" r="21175"/>
          <a:stretch/>
        </p:blipFill>
        <p:spPr>
          <a:xfrm>
            <a:off x="742383" y="2323069"/>
            <a:ext cx="2915217" cy="2834038"/>
          </a:xfrm>
          <a:prstGeom prst="rect">
            <a:avLst/>
          </a:prstGeom>
        </p:spPr>
      </p:pic>
      <p:pic>
        <p:nvPicPr>
          <p:cNvPr id="32" name="Picture 31">
            <a:extLst>
              <a:ext uri="{FF2B5EF4-FFF2-40B4-BE49-F238E27FC236}">
                <a16:creationId xmlns:a16="http://schemas.microsoft.com/office/drawing/2014/main" xmlns="" id="{EF35F3AC-7956-4F03-9752-587AB17BDA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136"/>
          <a:stretch/>
        </p:blipFill>
        <p:spPr>
          <a:xfrm>
            <a:off x="534284" y="-136998"/>
            <a:ext cx="3103681" cy="2791752"/>
          </a:xfrm>
          <a:prstGeom prst="rect">
            <a:avLst/>
          </a:prstGeom>
        </p:spPr>
      </p:pic>
      <p:sp>
        <p:nvSpPr>
          <p:cNvPr id="8" name="Google Shape;361;p39"/>
          <p:cNvSpPr/>
          <p:nvPr/>
        </p:nvSpPr>
        <p:spPr>
          <a:xfrm>
            <a:off x="0" y="-9979"/>
            <a:ext cx="1593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1;p39"/>
          <p:cNvSpPr/>
          <p:nvPr/>
        </p:nvSpPr>
        <p:spPr>
          <a:xfrm>
            <a:off x="3619575" y="285750"/>
            <a:ext cx="194914" cy="175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1;p39"/>
          <p:cNvSpPr/>
          <p:nvPr/>
        </p:nvSpPr>
        <p:spPr>
          <a:xfrm>
            <a:off x="3637965" y="2323069"/>
            <a:ext cx="176524" cy="283403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7346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32339" y="2625330"/>
            <a:ext cx="5631428" cy="992579"/>
          </a:xfrm>
          <a:prstGeom prst="rect">
            <a:avLst/>
          </a:prstGeom>
        </p:spPr>
        <p:txBody>
          <a:bodyPr wrap="square" lIns="68580" tIns="34290" rIns="68580" bIns="34290">
            <a:spAutoFit/>
          </a:bodyPr>
          <a:lstStyle/>
          <a:p>
            <a:pPr algn="ctr"/>
            <a:r>
              <a:rPr lang="mn-MN" sz="3000" b="1" dirty="0">
                <a:solidFill>
                  <a:schemeClr val="accent5">
                    <a:lumMod val="75000"/>
                  </a:schemeClr>
                </a:solidFill>
                <a:latin typeface="Times New Roman" pitchFamily="18" charset="0"/>
                <a:cs typeface="Times New Roman" pitchFamily="18" charset="0"/>
              </a:rPr>
              <a:t>АНХААРАЛ  ХАНДУУЛСАНД БАЯРЛАЛАА</a:t>
            </a:r>
            <a:endParaRPr lang="en-US" sz="3000" dirty="0">
              <a:solidFill>
                <a:schemeClr val="accent5">
                  <a:lumMod val="75000"/>
                </a:schemeClr>
              </a:solidFill>
            </a:endParaRPr>
          </a:p>
        </p:txBody>
      </p:sp>
      <p:pic>
        <p:nvPicPr>
          <p:cNvPr id="3" name="Picture 2" descr="LOGO-GECM.png"/>
          <p:cNvPicPr>
            <a:picLocks noChangeAspect="1"/>
          </p:cNvPicPr>
          <p:nvPr/>
        </p:nvPicPr>
        <p:blipFill>
          <a:blip r:embed="rId2" cstate="print"/>
          <a:stretch>
            <a:fillRect/>
          </a:stretch>
        </p:blipFill>
        <p:spPr>
          <a:xfrm>
            <a:off x="3661167" y="1178709"/>
            <a:ext cx="1887842" cy="1178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1056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ctrTitle" idx="4"/>
          </p:nvPr>
        </p:nvSpPr>
        <p:spPr>
          <a:xfrm rot="5400000">
            <a:off x="5638328" y="2191222"/>
            <a:ext cx="5033980" cy="122303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mn-MN" sz="4400" dirty="0">
                <a:solidFill>
                  <a:schemeClr val="accent1">
                    <a:lumMod val="20000"/>
                    <a:lumOff val="80000"/>
                  </a:schemeClr>
                </a:solidFill>
              </a:rPr>
              <a:t>ХУУЛЬ, ЭРХ</a:t>
            </a:r>
            <a:r>
              <a:rPr lang="en-US" sz="4400" dirty="0">
                <a:solidFill>
                  <a:schemeClr val="accent1">
                    <a:lumMod val="20000"/>
                    <a:lumOff val="80000"/>
                  </a:schemeClr>
                </a:solidFill>
              </a:rPr>
              <a:t> </a:t>
            </a:r>
            <a:r>
              <a:rPr lang="mn-MN" sz="4400" dirty="0">
                <a:solidFill>
                  <a:schemeClr val="accent1">
                    <a:lumMod val="20000"/>
                    <a:lumOff val="80000"/>
                  </a:schemeClr>
                </a:solidFill>
              </a:rPr>
              <a:t>ЗҮЙ</a:t>
            </a:r>
            <a:endParaRPr sz="4400" dirty="0">
              <a:solidFill>
                <a:schemeClr val="accent1">
                  <a:lumMod val="20000"/>
                  <a:lumOff val="80000"/>
                </a:schemeClr>
              </a:solidFill>
            </a:endParaRPr>
          </a:p>
        </p:txBody>
      </p:sp>
      <p:sp>
        <p:nvSpPr>
          <p:cNvPr id="191" name="Google Shape;191;p29"/>
          <p:cNvSpPr/>
          <p:nvPr/>
        </p:nvSpPr>
        <p:spPr>
          <a:xfrm>
            <a:off x="0" y="2632200"/>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rot="10800000" flipH="1">
            <a:off x="0" y="2424900"/>
            <a:ext cx="7215000" cy="207300"/>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Content Placeholder 4">
            <a:extLst>
              <a:ext uri="{FF2B5EF4-FFF2-40B4-BE49-F238E27FC236}">
                <a16:creationId xmlns:a16="http://schemas.microsoft.com/office/drawing/2014/main" xmlns="" id="{206F3192-41C5-4D57-A23D-EFEA0ABAF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590550"/>
            <a:ext cx="1524000" cy="1692402"/>
          </a:xfrm>
          <a:prstGeom prst="rect">
            <a:avLst/>
          </a:prstGeom>
          <a:noFill/>
          <a:ln>
            <a:noFill/>
          </a:ln>
        </p:spPr>
      </p:pic>
      <p:sp>
        <p:nvSpPr>
          <p:cNvPr id="19" name="Rectangle 18">
            <a:extLst>
              <a:ext uri="{FF2B5EF4-FFF2-40B4-BE49-F238E27FC236}">
                <a16:creationId xmlns:a16="http://schemas.microsoft.com/office/drawing/2014/main" xmlns="" id="{118059F1-7A22-4A20-AE9C-55C5FB5BD488}"/>
              </a:ext>
            </a:extLst>
          </p:cNvPr>
          <p:cNvSpPr/>
          <p:nvPr/>
        </p:nvSpPr>
        <p:spPr>
          <a:xfrm>
            <a:off x="609600" y="3276600"/>
            <a:ext cx="6172200" cy="1200329"/>
          </a:xfrm>
          <a:prstGeom prst="rect">
            <a:avLst/>
          </a:prstGeom>
        </p:spPr>
        <p:txBody>
          <a:bodyPr wrap="square">
            <a:spAutoFit/>
          </a:bodyPr>
          <a:lstStyle/>
          <a:p>
            <a:pPr lvl="0" algn="ctr">
              <a:lnSpc>
                <a:spcPct val="150000"/>
              </a:lnSpc>
            </a:pPr>
            <a:r>
              <a:rPr lang="mn-MN" sz="2400" b="1" dirty="0">
                <a:solidFill>
                  <a:schemeClr val="bg1"/>
                </a:solidFill>
                <a:latin typeface="+mn-lt"/>
                <a:cs typeface="Times New Roman" pitchFamily="18" charset="0"/>
              </a:rPr>
              <a:t>СОНГУУЛИЙН АВТОМАТЖУУЛСАН СИСТЕМИЙН </a:t>
            </a:r>
            <a:r>
              <a:rPr lang="ru-RU" sz="2400" b="1" dirty="0">
                <a:solidFill>
                  <a:schemeClr val="bg1"/>
                </a:solidFill>
                <a:latin typeface="+mn-lt"/>
                <a:cs typeface="Times New Roman" panose="02020603050405020304" pitchFamily="18" charset="0"/>
              </a:rPr>
              <a:t>ТУХАЙ ХУУЛ</a:t>
            </a:r>
            <a:r>
              <a:rPr lang="mn-MN" sz="2400" b="1" dirty="0">
                <a:solidFill>
                  <a:schemeClr val="bg1"/>
                </a:solidFill>
                <a:latin typeface="+mn-lt"/>
                <a:cs typeface="Times New Roman" panose="02020603050405020304" pitchFamily="18" charset="0"/>
              </a:rPr>
              <a:t>Ь</a:t>
            </a:r>
            <a:endParaRPr lang="en-US" sz="2400" b="1" dirty="0">
              <a:solidFill>
                <a:schemeClr val="bg1"/>
              </a:solidFill>
              <a:latin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2"/>
        <p:cNvGrpSpPr/>
        <p:nvPr/>
      </p:nvGrpSpPr>
      <p:grpSpPr>
        <a:xfrm>
          <a:off x="0" y="0"/>
          <a:ext cx="0" cy="0"/>
          <a:chOff x="0" y="0"/>
          <a:chExt cx="0" cy="0"/>
        </a:xfrm>
      </p:grpSpPr>
      <p:sp>
        <p:nvSpPr>
          <p:cNvPr id="203" name="Google Shape;203;p30"/>
          <p:cNvSpPr/>
          <p:nvPr/>
        </p:nvSpPr>
        <p:spPr>
          <a:xfrm rot="-5400000">
            <a:off x="6672150" y="-1388050"/>
            <a:ext cx="1057500" cy="449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 name="Google Shape;204;p30"/>
          <p:cNvPicPr preferRelativeResize="0"/>
          <p:nvPr/>
        </p:nvPicPr>
        <p:blipFill rotWithShape="1">
          <a:blip r:embed="rId3">
            <a:alphaModFix/>
          </a:blip>
          <a:srcRect r="37500"/>
          <a:stretch/>
        </p:blipFill>
        <p:spPr>
          <a:xfrm>
            <a:off x="331425" y="271375"/>
            <a:ext cx="4224899" cy="4506149"/>
          </a:xfrm>
          <a:prstGeom prst="rect">
            <a:avLst/>
          </a:prstGeom>
          <a:noFill/>
          <a:ln>
            <a:noFill/>
          </a:ln>
        </p:spPr>
      </p:pic>
      <p:sp>
        <p:nvSpPr>
          <p:cNvPr id="205" name="Google Shape;205;p30"/>
          <p:cNvSpPr txBox="1">
            <a:spLocks noGrp="1"/>
          </p:cNvSpPr>
          <p:nvPr>
            <p:ph type="ctrTitle"/>
          </p:nvPr>
        </p:nvSpPr>
        <p:spPr>
          <a:xfrm>
            <a:off x="5029200" y="478850"/>
            <a:ext cx="4114800" cy="762000"/>
          </a:xfrm>
          <a:prstGeom prst="rect">
            <a:avLst/>
          </a:prstGeom>
        </p:spPr>
        <p:txBody>
          <a:bodyPr spcFirstLastPara="1" wrap="square" lIns="91425" tIns="91425" rIns="91425" bIns="91425" anchor="b" anchorCtr="0">
            <a:noAutofit/>
          </a:bodyPr>
          <a:lstStyle/>
          <a:p>
            <a:pPr lvl="0" algn="l"/>
            <a:r>
              <a:rPr lang="ru-RU" sz="1600" dirty="0">
                <a:solidFill>
                  <a:schemeClr val="bg1"/>
                </a:solidFill>
                <a:latin typeface="+mn-lt"/>
                <a:cs typeface="Times New Roman" panose="02020603050405020304" pitchFamily="18" charset="0"/>
              </a:rPr>
              <a:t>СОНГУУЛИЙН </a:t>
            </a:r>
            <a:r>
              <a:rPr lang="mn-MN" sz="1600" dirty="0">
                <a:solidFill>
                  <a:schemeClr val="bg1"/>
                </a:solidFill>
                <a:latin typeface="+mn-lt"/>
                <a:cs typeface="Times New Roman" panose="02020603050405020304" pitchFamily="18" charset="0"/>
              </a:rPr>
              <a:t>АВТОМАТЖУУЛСАН СИСТЕМИЙН </a:t>
            </a:r>
            <a:r>
              <a:rPr lang="ru-RU" sz="1600" dirty="0">
                <a:solidFill>
                  <a:schemeClr val="bg1"/>
                </a:solidFill>
                <a:latin typeface="+mn-lt"/>
                <a:cs typeface="Times New Roman" panose="02020603050405020304" pitchFamily="18" charset="0"/>
              </a:rPr>
              <a:t>ТУХАЙ ХУУЛИАС . . . </a:t>
            </a:r>
            <a:endParaRPr sz="1600" dirty="0">
              <a:solidFill>
                <a:schemeClr val="bg1"/>
              </a:solidFill>
              <a:latin typeface="+mn-lt"/>
            </a:endParaRPr>
          </a:p>
        </p:txBody>
      </p:sp>
      <p:sp>
        <p:nvSpPr>
          <p:cNvPr id="8" name="Content Placeholder 2"/>
          <p:cNvSpPr txBox="1">
            <a:spLocks/>
          </p:cNvSpPr>
          <p:nvPr/>
        </p:nvSpPr>
        <p:spPr>
          <a:xfrm>
            <a:off x="4953000" y="1504950"/>
            <a:ext cx="3581400" cy="31011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1pPr>
            <a:lvl2pPr marL="914400" marR="0" lvl="1"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2pPr>
            <a:lvl3pPr marL="1371600" marR="0" lvl="2"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3pPr>
            <a:lvl4pPr marL="1828800" marR="0" lvl="3"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4pPr>
            <a:lvl5pPr marL="2286000" marR="0" lvl="4"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5pPr>
            <a:lvl6pPr marL="2743200" marR="0" lvl="5"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6pPr>
            <a:lvl7pPr marL="3200400" marR="0" lvl="6"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7pPr>
            <a:lvl8pPr marL="3657600" marR="0" lvl="7"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8pPr>
            <a:lvl9pPr marL="4114800" marR="0" lvl="8"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9pPr>
          </a:lstStyle>
          <a:p>
            <a:pPr algn="just" fontAlgn="t"/>
            <a:r>
              <a:rPr lang="mn-MN" sz="1600" b="1" dirty="0">
                <a:latin typeface="Arial" pitchFamily="34" charset="0"/>
                <a:cs typeface="Arial" pitchFamily="34" charset="0"/>
              </a:rPr>
              <a:t>	6 дугаар зүйл. Сонгуулийн автоматжуулсан системийг хэрэглэх, ашиглах талаарх Улсын Их Хурлын бүрэн эрх</a:t>
            </a:r>
            <a:br>
              <a:rPr lang="mn-MN" sz="1600" b="1" dirty="0">
                <a:latin typeface="Arial" pitchFamily="34" charset="0"/>
                <a:cs typeface="Arial" pitchFamily="34" charset="0"/>
              </a:rPr>
            </a:br>
            <a:endParaRPr lang="mn-MN" sz="1600" b="1" dirty="0">
              <a:latin typeface="Arial" pitchFamily="34" charset="0"/>
              <a:cs typeface="Arial" pitchFamily="34" charset="0"/>
            </a:endParaRPr>
          </a:p>
          <a:p>
            <a:pPr algn="just" fontAlgn="t"/>
            <a:r>
              <a:rPr lang="mn-MN" sz="1600" dirty="0">
                <a:latin typeface="Arial" pitchFamily="34" charset="0"/>
                <a:cs typeface="Arial" pitchFamily="34" charset="0"/>
              </a:rPr>
              <a:t>6.1.Сонгуулийн автоматжуулсан системийг хэрэглэх, ашиглах талаар Улсын Их Хурал дараах бүрэн эрхийг хэрэгжүүлнэ;</a:t>
            </a:r>
          </a:p>
          <a:p>
            <a:pPr algn="just" fontAlgn="t"/>
            <a:r>
              <a:rPr lang="mn-MN" sz="1600" dirty="0">
                <a:latin typeface="Arial" pitchFamily="34" charset="0"/>
                <a:cs typeface="Arial" pitchFamily="34" charset="0"/>
              </a:rPr>
              <a:t>6.1.1.сонгуулийн автоматжуулсан системийг сонгуульд хэрэглэх талаар шийдвэр гаргах;</a:t>
            </a:r>
          </a:p>
          <a:p>
            <a:pPr marL="0" indent="0" fontAlgn="t"/>
            <a:endParaRPr lang="mn-MN" sz="1600" dirty="0">
              <a:latin typeface="Arial" pitchFamily="34" charset="0"/>
              <a:cs typeface="Arial" pitchFamily="34" charset="0"/>
            </a:endParaRPr>
          </a:p>
        </p:txBody>
      </p:sp>
      <p:pic>
        <p:nvPicPr>
          <p:cNvPr id="3075" name="Picture 3" descr="D:\IMAGES\сэтгүүл 2020\Шигшсэн зураг\8fbb5fe0-75c8-4f8d-91b2-525deeb55233.jpg"/>
          <p:cNvPicPr>
            <a:picLocks noChangeAspect="1" noChangeArrowheads="1"/>
          </p:cNvPicPr>
          <p:nvPr/>
        </p:nvPicPr>
        <p:blipFill rotWithShape="1">
          <a:blip r:embed="rId4">
            <a:extLst>
              <a:ext uri="{28A0092B-C50C-407E-A947-70E740481C1C}">
                <a14:useLocalDpi xmlns:a14="http://schemas.microsoft.com/office/drawing/2010/main" val="0"/>
              </a:ext>
            </a:extLst>
          </a:blip>
          <a:srcRect l="10846" r="31720"/>
          <a:stretch/>
        </p:blipFill>
        <p:spPr bwMode="auto">
          <a:xfrm>
            <a:off x="-60513" y="0"/>
            <a:ext cx="473538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p:nvPr/>
        </p:nvSpPr>
        <p:spPr>
          <a:xfrm rot="5400000">
            <a:off x="-752200"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txBox="1">
            <a:spLocks noGrp="1"/>
          </p:cNvSpPr>
          <p:nvPr>
            <p:ph type="ctrTitle"/>
          </p:nvPr>
        </p:nvSpPr>
        <p:spPr>
          <a:xfrm rot="-5400000">
            <a:off x="-945901" y="2361950"/>
            <a:ext cx="4093700" cy="897900"/>
          </a:xfrm>
          <a:prstGeom prst="rect">
            <a:avLst/>
          </a:prstGeom>
        </p:spPr>
        <p:txBody>
          <a:bodyPr spcFirstLastPara="1" wrap="square" lIns="91425" tIns="91425" rIns="91425" bIns="91425" anchor="b" anchorCtr="0">
            <a:noAutofit/>
          </a:bodyPr>
          <a:lstStyle/>
          <a:p>
            <a:pPr lvl="0"/>
            <a:r>
              <a:rPr lang="mn-MN" dirty="0">
                <a:solidFill>
                  <a:schemeClr val="accent1">
                    <a:lumMod val="20000"/>
                    <a:lumOff val="80000"/>
                  </a:schemeClr>
                </a:solidFill>
              </a:rPr>
              <a:t>ХУУЛЬ, ЭРХ</a:t>
            </a:r>
            <a:r>
              <a:rPr lang="en-US" dirty="0">
                <a:solidFill>
                  <a:schemeClr val="accent1">
                    <a:lumMod val="20000"/>
                    <a:lumOff val="80000"/>
                  </a:schemeClr>
                </a:solidFill>
              </a:rPr>
              <a:t> </a:t>
            </a:r>
            <a:r>
              <a:rPr lang="mn-MN" dirty="0">
                <a:solidFill>
                  <a:schemeClr val="accent1">
                    <a:lumMod val="20000"/>
                    <a:lumOff val="80000"/>
                  </a:schemeClr>
                </a:solidFill>
              </a:rPr>
              <a:t>ЗҮЙ</a:t>
            </a:r>
            <a:endParaRPr dirty="0">
              <a:solidFill>
                <a:schemeClr val="lt1"/>
              </a:solidFill>
            </a:endParaRPr>
          </a:p>
        </p:txBody>
      </p:sp>
      <p:pic>
        <p:nvPicPr>
          <p:cNvPr id="8" name="Picture 7">
            <a:extLst>
              <a:ext uri="{FF2B5EF4-FFF2-40B4-BE49-F238E27FC236}">
                <a16:creationId xmlns:a16="http://schemas.microsoft.com/office/drawing/2014/main" xmlns="" id="{BF1E2DE7-3482-4C46-B8CD-FF5AD6412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0449" y="76200"/>
            <a:ext cx="614701" cy="682626"/>
          </a:xfrm>
          <a:prstGeom prst="rect">
            <a:avLst/>
          </a:prstGeom>
        </p:spPr>
      </p:pic>
      <p:sp>
        <p:nvSpPr>
          <p:cNvPr id="9" name="Rectangle 8">
            <a:extLst>
              <a:ext uri="{FF2B5EF4-FFF2-40B4-BE49-F238E27FC236}">
                <a16:creationId xmlns:a16="http://schemas.microsoft.com/office/drawing/2014/main" xmlns="" id="{C98E1DC5-0C72-4B09-996F-9CB5F150147C}"/>
              </a:ext>
            </a:extLst>
          </p:cNvPr>
          <p:cNvSpPr/>
          <p:nvPr/>
        </p:nvSpPr>
        <p:spPr>
          <a:xfrm>
            <a:off x="4151487" y="799981"/>
            <a:ext cx="2212625" cy="430887"/>
          </a:xfrm>
          <a:prstGeom prst="rect">
            <a:avLst/>
          </a:prstGeom>
        </p:spPr>
        <p:txBody>
          <a:bodyPr wrap="square">
            <a:spAutoFit/>
          </a:bodyPr>
          <a:lstStyle/>
          <a:p>
            <a:pPr algn="ctr"/>
            <a:r>
              <a:rPr lang="ru-RU" sz="1100" b="1" dirty="0">
                <a:solidFill>
                  <a:srgbClr val="333333"/>
                </a:solidFill>
                <a:latin typeface="Arial" panose="020B0604020202020204" pitchFamily="34" charset="0"/>
              </a:rPr>
              <a:t>МОНГОЛ УЛСЫН ИХ ХУРЛЫН ТОГТООЛ</a:t>
            </a:r>
            <a:endParaRPr lang="en-US" sz="1100" dirty="0"/>
          </a:p>
        </p:txBody>
      </p:sp>
      <p:graphicFrame>
        <p:nvGraphicFramePr>
          <p:cNvPr id="10" name="Table 9">
            <a:extLst>
              <a:ext uri="{FF2B5EF4-FFF2-40B4-BE49-F238E27FC236}">
                <a16:creationId xmlns:a16="http://schemas.microsoft.com/office/drawing/2014/main" xmlns="" id="{359FFA4D-31A8-4A58-9754-5E5550DA2DD4}"/>
              </a:ext>
            </a:extLst>
          </p:cNvPr>
          <p:cNvGraphicFramePr>
            <a:graphicFrameLocks noGrp="1"/>
          </p:cNvGraphicFramePr>
          <p:nvPr>
            <p:extLst>
              <p:ext uri="{D42A27DB-BD31-4B8C-83A1-F6EECF244321}">
                <p14:modId xmlns:p14="http://schemas.microsoft.com/office/powerpoint/2010/main" val="501923562"/>
              </p:ext>
            </p:extLst>
          </p:nvPr>
        </p:nvGraphicFramePr>
        <p:xfrm>
          <a:off x="1981200" y="1230868"/>
          <a:ext cx="6644217" cy="288978"/>
        </p:xfrm>
        <a:graphic>
          <a:graphicData uri="http://schemas.openxmlformats.org/drawingml/2006/table">
            <a:tbl>
              <a:tblPr/>
              <a:tblGrid>
                <a:gridCol w="2214739">
                  <a:extLst>
                    <a:ext uri="{9D8B030D-6E8A-4147-A177-3AD203B41FA5}">
                      <a16:colId xmlns:a16="http://schemas.microsoft.com/office/drawing/2014/main" xmlns="" val="2720119231"/>
                    </a:ext>
                  </a:extLst>
                </a:gridCol>
                <a:gridCol w="2214739">
                  <a:extLst>
                    <a:ext uri="{9D8B030D-6E8A-4147-A177-3AD203B41FA5}">
                      <a16:colId xmlns:a16="http://schemas.microsoft.com/office/drawing/2014/main" xmlns="" val="736625103"/>
                    </a:ext>
                  </a:extLst>
                </a:gridCol>
                <a:gridCol w="2214739">
                  <a:extLst>
                    <a:ext uri="{9D8B030D-6E8A-4147-A177-3AD203B41FA5}">
                      <a16:colId xmlns:a16="http://schemas.microsoft.com/office/drawing/2014/main" xmlns="" val="3482303945"/>
                    </a:ext>
                  </a:extLst>
                </a:gridCol>
              </a:tblGrid>
              <a:tr h="288978">
                <a:tc>
                  <a:txBody>
                    <a:bodyPr/>
                    <a:lstStyle/>
                    <a:p>
                      <a:pPr algn="l" fontAlgn="t"/>
                      <a:r>
                        <a:rPr lang="ru-RU" sz="800" dirty="0">
                          <a:solidFill>
                            <a:srgbClr val="0070C0"/>
                          </a:solidFill>
                          <a:effectLst/>
                          <a:latin typeface="Arial" panose="020B0604020202020204" pitchFamily="34" charset="0"/>
                        </a:rPr>
                        <a:t>2020 оны 0</a:t>
                      </a:r>
                      <a:r>
                        <a:rPr lang="mn-MN" sz="800" dirty="0">
                          <a:solidFill>
                            <a:srgbClr val="0070C0"/>
                          </a:solidFill>
                          <a:effectLst/>
                          <a:latin typeface="Arial" panose="020B0604020202020204" pitchFamily="34" charset="0"/>
                        </a:rPr>
                        <a:t>4</a:t>
                      </a:r>
                      <a:r>
                        <a:rPr lang="ru-RU" sz="800" dirty="0">
                          <a:solidFill>
                            <a:srgbClr val="0070C0"/>
                          </a:solidFill>
                          <a:effectLst/>
                          <a:latin typeface="Arial" panose="020B0604020202020204" pitchFamily="34" charset="0"/>
                        </a:rPr>
                        <a:t> сарын </a:t>
                      </a:r>
                      <a:r>
                        <a:rPr lang="mn-MN" sz="800" dirty="0">
                          <a:solidFill>
                            <a:srgbClr val="0070C0"/>
                          </a:solidFill>
                          <a:effectLst/>
                          <a:latin typeface="Arial" panose="020B0604020202020204" pitchFamily="34" charset="0"/>
                        </a:rPr>
                        <a:t>16</a:t>
                      </a:r>
                      <a:r>
                        <a:rPr lang="ru-RU" sz="800" dirty="0">
                          <a:solidFill>
                            <a:srgbClr val="0070C0"/>
                          </a:solidFill>
                          <a:effectLst/>
                          <a:latin typeface="Arial" panose="020B0604020202020204" pitchFamily="34" charset="0"/>
                        </a:rPr>
                        <a:t> өдөр</a:t>
                      </a:r>
                      <a:br>
                        <a:rPr lang="ru-RU" sz="800" dirty="0">
                          <a:solidFill>
                            <a:srgbClr val="0070C0"/>
                          </a:solidFill>
                          <a:effectLst/>
                          <a:latin typeface="Arial" panose="020B0604020202020204" pitchFamily="34" charset="0"/>
                        </a:rPr>
                      </a:br>
                      <a:endParaRPr lang="ru-RU" sz="800" dirty="0">
                        <a:solidFill>
                          <a:srgbClr val="0070C0"/>
                        </a:solidFill>
                        <a:effectLst/>
                        <a:latin typeface="Arial" panose="020B0604020202020204" pitchFamily="34" charset="0"/>
                      </a:endParaRPr>
                    </a:p>
                  </a:txBody>
                  <a:tcPr marL="17066" marR="17066" marT="17066" marB="17066">
                    <a:lnL>
                      <a:noFill/>
                    </a:lnL>
                    <a:lnR>
                      <a:noFill/>
                    </a:lnR>
                    <a:lnT>
                      <a:noFill/>
                    </a:lnT>
                    <a:lnB>
                      <a:noFill/>
                    </a:lnB>
                    <a:solidFill>
                      <a:srgbClr val="FFFFFF"/>
                    </a:solidFill>
                  </a:tcPr>
                </a:tc>
                <a:tc>
                  <a:txBody>
                    <a:bodyPr/>
                    <a:lstStyle/>
                    <a:p>
                      <a:pPr algn="ctr" fontAlgn="t"/>
                      <a:endParaRPr lang="en-US" sz="800" dirty="0">
                        <a:solidFill>
                          <a:srgbClr val="0070C0"/>
                        </a:solidFill>
                        <a:effectLst/>
                        <a:latin typeface="Arial" panose="020B0604020202020204" pitchFamily="34" charset="0"/>
                      </a:endParaRPr>
                    </a:p>
                  </a:txBody>
                  <a:tcPr marL="17066" marR="17066" marT="17066" marB="17066">
                    <a:lnL>
                      <a:noFill/>
                    </a:lnL>
                    <a:lnR>
                      <a:noFill/>
                    </a:lnR>
                    <a:lnT>
                      <a:noFill/>
                    </a:lnT>
                    <a:lnB>
                      <a:noFill/>
                    </a:lnB>
                    <a:solidFill>
                      <a:srgbClr val="FFFFFF"/>
                    </a:solidFill>
                  </a:tcPr>
                </a:tc>
                <a:tc>
                  <a:txBody>
                    <a:bodyPr/>
                    <a:lstStyle/>
                    <a:p>
                      <a:pPr algn="r" fontAlgn="t"/>
                      <a:r>
                        <a:rPr lang="mn-MN" sz="800" dirty="0">
                          <a:solidFill>
                            <a:srgbClr val="0070C0"/>
                          </a:solidFill>
                          <a:effectLst/>
                          <a:latin typeface="Arial" panose="020B0604020202020204" pitchFamily="34" charset="0"/>
                        </a:rPr>
                        <a:t>Төрийн ордон, Улаанбаатар хот</a:t>
                      </a:r>
                    </a:p>
                  </a:txBody>
                  <a:tcPr marL="17066" marR="17066" marT="17066" marB="17066">
                    <a:lnL>
                      <a:noFill/>
                    </a:lnL>
                    <a:lnR>
                      <a:noFill/>
                    </a:lnR>
                    <a:lnT>
                      <a:noFill/>
                    </a:lnT>
                    <a:lnB>
                      <a:noFill/>
                    </a:lnB>
                    <a:solidFill>
                      <a:srgbClr val="FFFFFF"/>
                    </a:solidFill>
                  </a:tcPr>
                </a:tc>
                <a:extLst>
                  <a:ext uri="{0D108BD9-81ED-4DB2-BD59-A6C34878D82A}">
                    <a16:rowId xmlns:a16="http://schemas.microsoft.com/office/drawing/2014/main" xmlns="" val="1630049588"/>
                  </a:ext>
                </a:extLst>
              </a:tr>
            </a:tbl>
          </a:graphicData>
        </a:graphic>
      </p:graphicFrame>
      <p:sp>
        <p:nvSpPr>
          <p:cNvPr id="11" name="Title 5"/>
          <p:cNvSpPr txBox="1">
            <a:spLocks/>
          </p:cNvSpPr>
          <p:nvPr/>
        </p:nvSpPr>
        <p:spPr>
          <a:xfrm>
            <a:off x="2057400" y="2114550"/>
            <a:ext cx="6553200" cy="268499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ctr" fontAlgn="t"/>
            <a:r>
              <a:rPr lang="mn-MN" sz="1200" dirty="0">
                <a:solidFill>
                  <a:schemeClr val="accent1"/>
                </a:solidFill>
                <a:latin typeface="Arial" pitchFamily="34" charset="0"/>
                <a:cs typeface="Arial" pitchFamily="34" charset="0"/>
              </a:rPr>
              <a:t>Дугаар 24</a:t>
            </a:r>
            <a:br>
              <a:rPr lang="mn-MN" sz="1200" dirty="0">
                <a:solidFill>
                  <a:schemeClr val="accent1"/>
                </a:solidFill>
                <a:latin typeface="Arial" pitchFamily="34" charset="0"/>
                <a:cs typeface="Arial" pitchFamily="34" charset="0"/>
              </a:rPr>
            </a:br>
            <a:r>
              <a:rPr lang="mn-MN" sz="1200" dirty="0">
                <a:latin typeface="Arial" pitchFamily="34" charset="0"/>
                <a:cs typeface="Arial" pitchFamily="34" charset="0"/>
              </a:rPr>
              <a:t/>
            </a:r>
            <a:br>
              <a:rPr lang="mn-MN" sz="1200" dirty="0">
                <a:latin typeface="Arial" pitchFamily="34" charset="0"/>
                <a:cs typeface="Arial" pitchFamily="34" charset="0"/>
              </a:rPr>
            </a:br>
            <a:r>
              <a:rPr lang="mn-MN" sz="1200" dirty="0">
                <a:latin typeface="Arial" pitchFamily="34" charset="0"/>
                <a:cs typeface="Arial" pitchFamily="34" charset="0"/>
              </a:rPr>
              <a:t>Аймаг, нийслэл, сум, дүүргийн иргэдийн Төлөөлөгчдийн Хурлын 2020 оны ээлжит сонгуульд техник хэрэгсэл хэрэглэх тухай</a:t>
            </a:r>
            <a:br>
              <a:rPr lang="mn-MN" sz="1200" dirty="0">
                <a:latin typeface="Arial" pitchFamily="34" charset="0"/>
                <a:cs typeface="Arial" pitchFamily="34" charset="0"/>
              </a:rPr>
            </a:br>
            <a:r>
              <a:rPr lang="mn-MN" sz="1200" dirty="0">
                <a:latin typeface="Arial" pitchFamily="34" charset="0"/>
                <a:cs typeface="Arial" pitchFamily="34" charset="0"/>
              </a:rPr>
              <a:t/>
            </a:r>
            <a:br>
              <a:rPr lang="mn-MN" sz="1200" dirty="0">
                <a:latin typeface="Arial" pitchFamily="34" charset="0"/>
                <a:cs typeface="Arial" pitchFamily="34" charset="0"/>
              </a:rPr>
            </a:br>
            <a:r>
              <a:rPr lang="mn-MN" sz="1200" b="0" dirty="0">
                <a:latin typeface="Arial" pitchFamily="34" charset="0"/>
                <a:cs typeface="Arial" pitchFamily="34" charset="0"/>
              </a:rPr>
              <a:t>Сонгуулийн автоматжуулсан системийн тухай хуулийн 6 дугаар зүйлийн 6.1.1 дэх заалт, Монгол Улсын Их Хурлын тухай хуулийн 43 дугаар зүйлийн 43.1 дэх хэсгийг үндэслэн Монгол Улсын Их Хурлаас ТОГТООХ нь:</a:t>
            </a:r>
            <a:br>
              <a:rPr lang="mn-MN" sz="1200" b="0" dirty="0">
                <a:latin typeface="Arial" pitchFamily="34" charset="0"/>
                <a:cs typeface="Arial" pitchFamily="34" charset="0"/>
              </a:rPr>
            </a:br>
            <a:r>
              <a:rPr lang="mn-MN" sz="1200" b="0" dirty="0">
                <a:latin typeface="Arial" pitchFamily="34" charset="0"/>
                <a:cs typeface="Arial" pitchFamily="34" charset="0"/>
              </a:rPr>
              <a:t/>
            </a:r>
            <a:br>
              <a:rPr lang="mn-MN" sz="1200" b="0" dirty="0">
                <a:latin typeface="Arial" pitchFamily="34" charset="0"/>
                <a:cs typeface="Arial" pitchFamily="34" charset="0"/>
              </a:rPr>
            </a:br>
            <a:r>
              <a:rPr lang="mn-MN" sz="1200" b="0" dirty="0">
                <a:latin typeface="Arial" pitchFamily="34" charset="0"/>
                <a:cs typeface="Arial" pitchFamily="34" charset="0"/>
              </a:rPr>
              <a:t>1.</a:t>
            </a:r>
            <a:r>
              <a:rPr lang="en-US" sz="1200" b="0" dirty="0">
                <a:latin typeface="Arial" pitchFamily="34" charset="0"/>
                <a:cs typeface="Arial" pitchFamily="34" charset="0"/>
              </a:rPr>
              <a:t> </a:t>
            </a:r>
            <a:r>
              <a:rPr lang="mn-MN" sz="1200" b="0" dirty="0">
                <a:latin typeface="Arial" pitchFamily="34" charset="0"/>
                <a:cs typeface="Arial" pitchFamily="34" charset="0"/>
              </a:rPr>
              <a:t>Аймаг, нийслэл, сум, дүүргийн иргэдийн Төлөөлөгчдийн Хурлын ээлжит сонгуулийн сонгогчдын бүртгэлийн үйл ажиллагаанд бүртгэлийн техник хэрэгслийг, санал авах, тоолох, дүн гаргах үйл ажиллагаанд “</a:t>
            </a:r>
            <a:r>
              <a:rPr lang="en-US" sz="1200" b="0" dirty="0">
                <a:latin typeface="Arial" pitchFamily="34" charset="0"/>
                <a:cs typeface="Arial" pitchFamily="34" charset="0"/>
              </a:rPr>
              <a:t>New Image Cast” </a:t>
            </a:r>
            <a:r>
              <a:rPr lang="mn-MN" sz="1200" b="0" dirty="0">
                <a:latin typeface="Arial" pitchFamily="34" charset="0"/>
                <a:cs typeface="Arial" pitchFamily="34" charset="0"/>
              </a:rPr>
              <a:t>санал тоолох төхөөрөмжийг тус тус хэрэглэхийг зөвшөөрсүгэй.</a:t>
            </a:r>
            <a:br>
              <a:rPr lang="mn-MN" sz="1200" b="0" dirty="0">
                <a:latin typeface="Arial" pitchFamily="34" charset="0"/>
                <a:cs typeface="Arial" pitchFamily="34" charset="0"/>
              </a:rPr>
            </a:br>
            <a:r>
              <a:rPr lang="mn-MN" sz="1200" b="0" dirty="0">
                <a:latin typeface="Arial" pitchFamily="34" charset="0"/>
                <a:cs typeface="Arial" pitchFamily="34" charset="0"/>
              </a:rPr>
              <a:t/>
            </a:r>
            <a:br>
              <a:rPr lang="mn-MN" sz="1200" b="0" dirty="0">
                <a:latin typeface="Arial" pitchFamily="34" charset="0"/>
                <a:cs typeface="Arial" pitchFamily="34" charset="0"/>
              </a:rPr>
            </a:br>
            <a:r>
              <a:rPr lang="mn-MN" sz="1200" b="0" dirty="0">
                <a:latin typeface="Arial" pitchFamily="34" charset="0"/>
                <a:cs typeface="Arial" pitchFamily="34" charset="0"/>
              </a:rPr>
              <a:t>2.</a:t>
            </a:r>
            <a:r>
              <a:rPr lang="en-US" sz="1200" b="0" dirty="0">
                <a:latin typeface="Arial" pitchFamily="34" charset="0"/>
                <a:cs typeface="Arial" pitchFamily="34" charset="0"/>
              </a:rPr>
              <a:t> </a:t>
            </a:r>
            <a:r>
              <a:rPr lang="mn-MN" sz="1200" b="0" dirty="0">
                <a:latin typeface="Arial" pitchFamily="34" charset="0"/>
                <a:cs typeface="Arial" pitchFamily="34" charset="0"/>
              </a:rPr>
              <a:t>Энэ тогтоолыг 2020 оны 04 дүгээр сарын 16-ны өдрөөс эхлэн дагаж мөрдсүгэй.</a:t>
            </a:r>
            <a:br>
              <a:rPr lang="mn-MN" sz="1200" b="0" dirty="0">
                <a:latin typeface="Arial" pitchFamily="34" charset="0"/>
                <a:cs typeface="Arial" pitchFamily="34" charset="0"/>
              </a:rPr>
            </a:br>
            <a:r>
              <a:rPr lang="mn-MN" sz="1200" b="0" dirty="0">
                <a:latin typeface="Arial" pitchFamily="34" charset="0"/>
                <a:cs typeface="Arial" pitchFamily="34" charset="0"/>
              </a:rPr>
              <a:t/>
            </a:r>
            <a:br>
              <a:rPr lang="mn-MN" sz="1200" b="0" dirty="0">
                <a:latin typeface="Arial" pitchFamily="34" charset="0"/>
                <a:cs typeface="Arial" pitchFamily="34" charset="0"/>
              </a:rPr>
            </a:br>
            <a:r>
              <a:rPr lang="mn-MN" sz="1200" b="0" dirty="0">
                <a:latin typeface="Arial" pitchFamily="34" charset="0"/>
                <a:cs typeface="Arial" pitchFamily="34" charset="0"/>
              </a:rPr>
              <a:t>МОНГОЛ УЛСЫН ИХ ХУРЛЫН ДАРГА                                                             Г.ЗАНДАНШАТАР</a:t>
            </a:r>
            <a:endParaRPr lang="en-US" sz="2400" b="0" dirty="0">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881</TotalTime>
  <Words>2135</Words>
  <Application>Microsoft Office PowerPoint</Application>
  <PresentationFormat>On-screen Show (16:9)</PresentationFormat>
  <Paragraphs>356</Paragraphs>
  <Slides>61</Slides>
  <Notes>55</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Engineering Project Proposal by Slidesgo</vt:lpstr>
      <vt:lpstr>СОНГУУЛИЙН АВТОМАТЖУУЛСАН СИСТЕМ, ЭРХ ЗҮЙН ОРЧИН </vt:lpstr>
      <vt:lpstr>СОНГУУЛИЙН АВТОМАТЖУУЛСАН СИСТЕМ</vt:lpstr>
      <vt:lpstr>PowerPoint Presentation</vt:lpstr>
      <vt:lpstr>21 АЙМАГ, 9 ДҮҮРЭГ </vt:lpstr>
      <vt:lpstr>МЭДЭЭЛЛИЙН ТЕХНОЛОГИЙН БАГ</vt:lpstr>
      <vt:lpstr>БҮТЭЦ, ЗОХИОН БАЙГУУЛАЛТ</vt:lpstr>
      <vt:lpstr>ХУУЛЬ, ЭРХ ЗҮЙ</vt:lpstr>
      <vt:lpstr>СОНГУУЛИЙН АВТОМАТЖУУЛСАН СИСТЕМИЙН ТУХАЙ ХУУЛИАС . . . </vt:lpstr>
      <vt:lpstr>ХУУЛЬ, ЭРХ ЗҮЙ</vt:lpstr>
      <vt:lpstr>PowerPoint Presentation</vt:lpstr>
      <vt:lpstr>PowerPoint Presentation</vt:lpstr>
      <vt:lpstr>БҮТЭЦ, ЗОХИОН БАЙГУУЛАЛТ</vt:lpstr>
      <vt:lpstr>PowerPoint Presentation</vt:lpstr>
      <vt:lpstr>PowerPoint Presentation</vt:lpstr>
      <vt:lpstr>PowerPoint Presentation</vt:lpstr>
      <vt:lpstr>ХУУЛЬ, ЭРХ ЗҮЙ</vt:lpstr>
      <vt:lpstr>PowerPoint Presentation</vt:lpstr>
      <vt:lpstr>PowerPoint Presentation</vt:lpstr>
      <vt:lpstr>PowerPoint Presentation</vt:lpstr>
      <vt:lpstr>ХУУЛЬ, ЭРХ ЗҮЙ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ХУУЛЬ, ЭРХ ЗҮЙ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СОНГУУЛИЙН АВТОМАТЖУУЛСАН СИСТЕМИЙН ИЖ БҮРДЭЛ</vt:lpstr>
      <vt:lpstr>САНАЛ ТООЛОХ ТӨХӨӨРӨМЖИЙН ИЖ БҮРДЭЛ</vt:lpstr>
      <vt:lpstr>САНАЛ ТООЛОХ ТӨХӨӨРӨМЖ</vt:lpstr>
      <vt:lpstr>САНАЛ ТООЛОХ ТӨХӨӨРӨМЖИЙН ИЖ БҮРДЭЛ</vt:lpstr>
      <vt:lpstr>САНАЛ ТООЛОХ ТӨХӨӨРӨМЖИЙН ИЖ БҮРДЭЛ</vt:lpstr>
      <vt:lpstr>PowerPoint Presentation</vt:lpstr>
      <vt:lpstr>САНАЛЫН ХАЙРЦАГ</vt:lpstr>
      <vt:lpstr>САНАЛ ТООЛОХ ТӨХӨӨРӨМЖИЙН ИЖ БҮРДЭЛ</vt:lpstr>
      <vt:lpstr>САНАЛ ТООЛОХ ТӨХӨӨРӨМЖИЙН ИЖ БҮРДЭЛ</vt:lpstr>
      <vt:lpstr>САНАЛ ТООЛОХ ТӨХӨӨРӨМЖИЙН ИЖ БҮРДЭЛ</vt:lpstr>
      <vt:lpstr>САНАЛ ТООЛОХ ТӨХӨӨРӨМЖИЙН ИЖ БҮРДЭЛ</vt:lpstr>
      <vt:lpstr>САНАЛ ТООЛОХ ТӨХӨӨРӨМЖИЙН ИЖ БҮРДЛИЙН</vt:lpstr>
      <vt:lpstr>Санал тоолох төхөөрөмжийн иж бүрдлийн</vt:lpstr>
      <vt:lpstr>Санал тоолох төхөөрөмжийн иж бүрдлийн</vt:lpstr>
      <vt:lpstr>Санал тоолох төхөөрөмжийн иж бүрдлийн</vt:lpstr>
      <vt:lpstr>PowerPoint Presentation</vt:lpstr>
      <vt:lpstr>Санал тоолох төхөөрөмжийн иж бүрдлийн</vt:lpstr>
      <vt:lpstr>Санал тоолох төхөөрөмжийн иж бүрдлийн</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PROJECT</dc:title>
  <dc:creator>Uugantsetseg</dc:creator>
  <cp:lastModifiedBy>Uugantsetseg</cp:lastModifiedBy>
  <cp:revision>113</cp:revision>
  <dcterms:modified xsi:type="dcterms:W3CDTF">2020-09-02T06:56:38Z</dcterms:modified>
</cp:coreProperties>
</file>